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4"/>
  </p:notesMasterIdLst>
  <p:sldIdLst>
    <p:sldId id="256" r:id="rId2"/>
    <p:sldId id="328" r:id="rId3"/>
    <p:sldId id="329" r:id="rId4"/>
    <p:sldId id="321" r:id="rId5"/>
    <p:sldId id="330" r:id="rId6"/>
    <p:sldId id="353" r:id="rId7"/>
    <p:sldId id="354" r:id="rId8"/>
    <p:sldId id="352" r:id="rId9"/>
    <p:sldId id="331" r:id="rId10"/>
    <p:sldId id="335" r:id="rId11"/>
    <p:sldId id="337" r:id="rId12"/>
    <p:sldId id="338" r:id="rId13"/>
    <p:sldId id="351" r:id="rId14"/>
    <p:sldId id="311" r:id="rId15"/>
    <p:sldId id="346" r:id="rId16"/>
    <p:sldId id="332" r:id="rId17"/>
    <p:sldId id="339" r:id="rId18"/>
    <p:sldId id="347" r:id="rId19"/>
    <p:sldId id="341" r:id="rId20"/>
    <p:sldId id="342" r:id="rId21"/>
    <p:sldId id="343" r:id="rId22"/>
    <p:sldId id="345" r:id="rId23"/>
    <p:sldId id="349" r:id="rId24"/>
    <p:sldId id="314" r:id="rId25"/>
    <p:sldId id="312" r:id="rId26"/>
    <p:sldId id="317" r:id="rId27"/>
    <p:sldId id="348" r:id="rId28"/>
    <p:sldId id="344" r:id="rId29"/>
    <p:sldId id="350" r:id="rId30"/>
    <p:sldId id="320" r:id="rId31"/>
    <p:sldId id="318" r:id="rId32"/>
    <p:sldId id="279" r:id="rId33"/>
  </p:sldIdLst>
  <p:sldSz cx="9144000" cy="5143500" type="screen16x9"/>
  <p:notesSz cx="6858000" cy="9144000"/>
  <p:embeddedFontLst>
    <p:embeddedFont>
      <p:font typeface="Copperplate Gothic Bold" panose="020E0705020206020404" pitchFamily="34" charset="0"/>
      <p:regular r:id="rId35"/>
    </p:embeddedFont>
    <p:embeddedFont>
      <p:font typeface="Krona One" panose="020B0604020202020204" charset="0"/>
      <p:regular r:id="rId36"/>
    </p:embeddedFont>
    <p:embeddedFont>
      <p:font typeface="Miriam Libre" panose="00000500000000000000" pitchFamily="2" charset="-79"/>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29"/>
          </p14:sldIdLst>
        </p14:section>
        <p14:section name="History" id="{8A84F912-A39D-411F-9D86-037B7B2969CD}">
          <p14:sldIdLst>
            <p14:sldId id="321"/>
            <p14:sldId id="330"/>
            <p14:sldId id="353"/>
            <p14:sldId id="354"/>
            <p14:sldId id="352"/>
            <p14:sldId id="331"/>
            <p14:sldId id="335"/>
            <p14:sldId id="337"/>
            <p14:sldId id="338"/>
            <p14:sldId id="351"/>
          </p14:sldIdLst>
        </p14:section>
        <p14:section name="Computers in the Present" id="{9CEE57BC-BF14-4151-A9B7-529C3495705E}">
          <p14:sldIdLst>
            <p14:sldId id="311"/>
            <p14:sldId id="346"/>
            <p14:sldId id="332"/>
            <p14:sldId id="339"/>
            <p14:sldId id="347"/>
            <p14:sldId id="341"/>
            <p14:sldId id="342"/>
            <p14:sldId id="343"/>
            <p14:sldId id="345"/>
            <p14:sldId id="349"/>
          </p14:sldIdLst>
        </p14:section>
        <p14:section name="Technologies" id="{B6A325AD-E8E9-47F6-A97B-47EB8E3AF56D}">
          <p14:sldIdLst>
            <p14:sldId id="314"/>
            <p14:sldId id="312"/>
            <p14:sldId id="317"/>
            <p14:sldId id="348"/>
            <p14:sldId id="344"/>
            <p14:sldId id="35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Maxwell" initials="JM" lastIdx="1" clrIdx="0">
    <p:extLst>
      <p:ext uri="{19B8F6BF-5375-455C-9EA6-DF929625EA0E}">
        <p15:presenceInfo xmlns:p15="http://schemas.microsoft.com/office/powerpoint/2012/main" userId="S::Joseph.Maxwell@hyland.com::81b9e37d-9426-4999-a489-1cb52182bf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27A"/>
    <a:srgbClr val="F1E7FF"/>
    <a:srgbClr val="C49BFE"/>
    <a:srgbClr val="A7E8FF"/>
    <a:srgbClr val="926F61"/>
    <a:srgbClr val="3E4444"/>
    <a:srgbClr val="2050A1"/>
    <a:srgbClr val="A93E2D"/>
    <a:srgbClr val="A23A2F"/>
    <a:srgbClr val="185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0" autoAdjust="0"/>
    <p:restoredTop sz="85664" autoAdjust="0"/>
  </p:normalViewPr>
  <p:slideViewPr>
    <p:cSldViewPr snapToGrid="0">
      <p:cViewPr varScale="1">
        <p:scale>
          <a:sx n="129" d="100"/>
          <a:sy n="129" d="100"/>
        </p:scale>
        <p:origin x="87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what </a:t>
            </a:r>
            <a:r>
              <a:rPr lang="en-US" b="1" dirty="0"/>
              <a:t>positive</a:t>
            </a:r>
            <a:r>
              <a:rPr lang="en-US" dirty="0"/>
              <a:t> impacts the internet has had on the world</a:t>
            </a:r>
          </a:p>
          <a:p>
            <a:pPr lvl="1"/>
            <a:r>
              <a:rPr lang="en-US" dirty="0"/>
              <a:t>After a discussion, reveal some examples of “good” things</a:t>
            </a:r>
          </a:p>
          <a:p>
            <a:r>
              <a:rPr lang="en-US" dirty="0"/>
              <a:t>Ask the students what </a:t>
            </a:r>
            <a:r>
              <a:rPr lang="en-US" b="1" dirty="0"/>
              <a:t>negative</a:t>
            </a:r>
            <a:r>
              <a:rPr lang="en-US" dirty="0"/>
              <a:t> impacts the internet has had on the world</a:t>
            </a:r>
          </a:p>
          <a:p>
            <a:pPr lvl="1"/>
            <a:r>
              <a:rPr lang="en-US" dirty="0"/>
              <a:t>After a discussion, reveal some examples of “bad” things</a:t>
            </a:r>
          </a:p>
        </p:txBody>
      </p:sp>
    </p:spTree>
    <p:extLst>
      <p:ext uri="{BB962C8B-B14F-4D97-AF65-F5344CB8AC3E}">
        <p14:creationId xmlns:p14="http://schemas.microsoft.com/office/powerpoint/2010/main" val="202289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how computers have impacted arts and entertainment</a:t>
            </a:r>
          </a:p>
          <a:p>
            <a:r>
              <a:rPr lang="en-US" b="0" dirty="0"/>
              <a:t>s</a:t>
            </a:r>
          </a:p>
          <a:p>
            <a:endParaRPr lang="en-US" b="0" dirty="0"/>
          </a:p>
          <a:p>
            <a:pPr marL="158750" indent="0">
              <a:buNone/>
            </a:pPr>
            <a:r>
              <a:rPr lang="en-US" b="0" dirty="0"/>
              <a:t>https://www.bl.uk/collection-items/earliest-known-recording-of-computer-generated-music</a:t>
            </a:r>
          </a:p>
        </p:txBody>
      </p:sp>
    </p:spTree>
    <p:extLst>
      <p:ext uri="{BB962C8B-B14F-4D97-AF65-F5344CB8AC3E}">
        <p14:creationId xmlns:p14="http://schemas.microsoft.com/office/powerpoint/2010/main" val="2250332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Play the video introducing the idea of the internet</a:t>
            </a:r>
          </a:p>
        </p:txBody>
      </p:sp>
    </p:spTree>
    <p:extLst>
      <p:ext uri="{BB962C8B-B14F-4D97-AF65-F5344CB8AC3E}">
        <p14:creationId xmlns:p14="http://schemas.microsoft.com/office/powerpoint/2010/main" val="2659896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Play the video introducing the idea of the internet</a:t>
            </a:r>
          </a:p>
        </p:txBody>
      </p:sp>
    </p:spTree>
    <p:extLst>
      <p:ext uri="{BB962C8B-B14F-4D97-AF65-F5344CB8AC3E}">
        <p14:creationId xmlns:p14="http://schemas.microsoft.com/office/powerpoint/2010/main" val="93651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will continue by discussing </a:t>
            </a:r>
            <a:r>
              <a:rPr lang="en-US" i="0" dirty="0"/>
              <a:t>some (keyword: </a:t>
            </a:r>
            <a:r>
              <a:rPr lang="en-US" b="1" i="0" dirty="0"/>
              <a:t>some</a:t>
            </a:r>
            <a:r>
              <a:rPr lang="en-US" b="0" i="0" dirty="0"/>
              <a:t>) of the </a:t>
            </a:r>
            <a:r>
              <a:rPr lang="en-US" b="0" i="0"/>
              <a:t>ways computers impact the present day</a:t>
            </a:r>
            <a:endParaRPr lang="en-US" dirty="0"/>
          </a:p>
          <a:p>
            <a:endParaRPr lang="en-US" dirty="0"/>
          </a:p>
        </p:txBody>
      </p:sp>
    </p:spTree>
    <p:extLst>
      <p:ext uri="{BB962C8B-B14F-4D97-AF65-F5344CB8AC3E}">
        <p14:creationId xmlns:p14="http://schemas.microsoft.com/office/powerpoint/2010/main" val="375110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290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2294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300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3717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250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to give examples of science fiction</a:t>
            </a:r>
          </a:p>
          <a:p>
            <a:r>
              <a:rPr lang="en-US" dirty="0"/>
              <a:t>Note that some ideas that were once science fiction have become a reality:</a:t>
            </a:r>
          </a:p>
          <a:p>
            <a:pPr lvl="1"/>
            <a:r>
              <a:rPr lang="en-US" dirty="0"/>
              <a:t>Video Calls</a:t>
            </a:r>
          </a:p>
          <a:p>
            <a:pPr lvl="1"/>
            <a:r>
              <a:rPr lang="en-US" dirty="0"/>
              <a:t>Self-Driving Cars</a:t>
            </a:r>
          </a:p>
          <a:p>
            <a:pPr lvl="1"/>
            <a:r>
              <a:rPr lang="en-US" dirty="0"/>
              <a:t>A.I. Powered Voice Assistants</a:t>
            </a:r>
          </a:p>
          <a:p>
            <a:pPr lvl="1"/>
            <a:r>
              <a:rPr lang="en-US" dirty="0"/>
              <a:t>Virtual Reality</a:t>
            </a:r>
          </a:p>
          <a:p>
            <a:pPr lvl="1"/>
            <a:r>
              <a:rPr lang="en-US" dirty="0"/>
              <a:t>Space Stations</a:t>
            </a:r>
          </a:p>
          <a:p>
            <a:pPr lvl="0"/>
            <a:r>
              <a:rPr lang="en-US" dirty="0"/>
              <a:t>Ask the students if they recognize where any of these originate:</a:t>
            </a:r>
          </a:p>
          <a:p>
            <a:pPr lvl="1"/>
            <a:r>
              <a:rPr lang="en-US" dirty="0"/>
              <a:t>Video Calls + Space Station – </a:t>
            </a:r>
            <a:r>
              <a:rPr lang="en-US" i="0" dirty="0"/>
              <a:t>2001: A Space Odyssey</a:t>
            </a:r>
          </a:p>
          <a:p>
            <a:pPr lvl="1"/>
            <a:r>
              <a:rPr lang="en-US" i="0" dirty="0"/>
              <a:t>Self-Driving Cars – I, Robot</a:t>
            </a:r>
          </a:p>
          <a:p>
            <a:pPr lvl="1"/>
            <a:r>
              <a:rPr lang="en-US" i="0" dirty="0"/>
              <a:t>A.I. Powered Voice Assistant – Her</a:t>
            </a:r>
          </a:p>
          <a:p>
            <a:pPr lvl="1"/>
            <a:r>
              <a:rPr lang="en-US" i="0" dirty="0"/>
              <a:t>Virtual Reality – Johnny Mnemonic</a:t>
            </a:r>
          </a:p>
          <a:p>
            <a:r>
              <a:rPr lang="en-US" b="0" i="0" dirty="0"/>
              <a:t>Note that we will explore the impact of these technologies in this presentation</a:t>
            </a:r>
          </a:p>
          <a:p>
            <a:pPr lvl="1"/>
            <a:endParaRPr lang="en-US" dirty="0"/>
          </a:p>
          <a:p>
            <a:endParaRPr lang="en-US" dirty="0"/>
          </a:p>
        </p:txBody>
      </p:sp>
    </p:spTree>
    <p:extLst>
      <p:ext uri="{BB962C8B-B14F-4D97-AF65-F5344CB8AC3E}">
        <p14:creationId xmlns:p14="http://schemas.microsoft.com/office/powerpoint/2010/main" val="38256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9442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8934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4468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5515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can come in many different forms, but two of the most basic ones are </a:t>
            </a:r>
            <a:r>
              <a:rPr lang="en-US" b="1" dirty="0"/>
              <a:t>numerical</a:t>
            </a:r>
            <a:r>
              <a:rPr lang="en-US" b="0" dirty="0"/>
              <a:t> and </a:t>
            </a:r>
            <a:r>
              <a:rPr lang="en-US" b="1" dirty="0"/>
              <a:t>categorical</a:t>
            </a:r>
          </a:p>
          <a:p>
            <a:r>
              <a:rPr lang="en-US" b="1" dirty="0"/>
              <a:t>Numerical</a:t>
            </a:r>
            <a:r>
              <a:rPr lang="en-US" b="0" dirty="0"/>
              <a:t> data is data in the form of numbers</a:t>
            </a:r>
          </a:p>
          <a:p>
            <a:pPr lvl="1"/>
            <a:r>
              <a:rPr lang="en-US" b="0" dirty="0"/>
              <a:t>It is quantitative</a:t>
            </a:r>
          </a:p>
          <a:p>
            <a:pPr lvl="1"/>
            <a:r>
              <a:rPr lang="en-US" b="0" dirty="0"/>
              <a:t>Arithmetic Operations can be performed on it</a:t>
            </a:r>
          </a:p>
          <a:p>
            <a:pPr lvl="0"/>
            <a:r>
              <a:rPr lang="en-US" b="0" dirty="0"/>
              <a:t>Show the students some examples of numerical data, and ask if they have any more</a:t>
            </a:r>
          </a:p>
          <a:p>
            <a:pPr lvl="0"/>
            <a:r>
              <a:rPr lang="en-US" b="1" dirty="0"/>
              <a:t>Categorical</a:t>
            </a:r>
            <a:r>
              <a:rPr lang="en-US" b="0" dirty="0"/>
              <a:t> data is data based on groups</a:t>
            </a:r>
          </a:p>
          <a:p>
            <a:pPr lvl="1"/>
            <a:r>
              <a:rPr lang="en-US" b="0" dirty="0"/>
              <a:t>It is qualitative (students may be able to guess this)</a:t>
            </a:r>
          </a:p>
          <a:p>
            <a:pPr lvl="1"/>
            <a:r>
              <a:rPr lang="en-US" b="0" dirty="0"/>
              <a:t>There is no specific mathematical meaning</a:t>
            </a:r>
          </a:p>
          <a:p>
            <a:pPr lvl="0"/>
            <a:r>
              <a:rPr lang="en-US" b="0" dirty="0"/>
              <a:t>Show the students some examples of categorical data, and ask if they have any more</a:t>
            </a:r>
            <a:endParaRPr lang="en-US" b="1" dirty="0"/>
          </a:p>
        </p:txBody>
      </p:sp>
    </p:spTree>
    <p:extLst>
      <p:ext uri="{BB962C8B-B14F-4D97-AF65-F5344CB8AC3E}">
        <p14:creationId xmlns:p14="http://schemas.microsoft.com/office/powerpoint/2010/main" val="107293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Er</a:t>
            </a:r>
          </a:p>
          <a:p>
            <a:pPr lvl="1"/>
            <a:r>
              <a:rPr lang="en-US" dirty="0"/>
              <a:t>Ok</a:t>
            </a:r>
          </a:p>
          <a:p>
            <a:pPr lvl="1"/>
            <a:endParaRPr lang="en-US" dirty="0"/>
          </a:p>
        </p:txBody>
      </p:sp>
    </p:spTree>
    <p:extLst>
      <p:ext uri="{BB962C8B-B14F-4D97-AF65-F5344CB8AC3E}">
        <p14:creationId xmlns:p14="http://schemas.microsoft.com/office/powerpoint/2010/main" val="3177901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Er</a:t>
            </a:r>
          </a:p>
          <a:p>
            <a:pPr lvl="1"/>
            <a:r>
              <a:rPr lang="en-US" dirty="0"/>
              <a:t>Ok</a:t>
            </a:r>
          </a:p>
          <a:p>
            <a:pPr lvl="1"/>
            <a:endParaRPr lang="en-US" dirty="0"/>
          </a:p>
        </p:txBody>
      </p:sp>
    </p:spTree>
    <p:extLst>
      <p:ext uri="{BB962C8B-B14F-4D97-AF65-F5344CB8AC3E}">
        <p14:creationId xmlns:p14="http://schemas.microsoft.com/office/powerpoint/2010/main" val="1144360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8372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0784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Talk about how computers have impacted society in the past</a:t>
            </a:r>
          </a:p>
          <a:p>
            <a:pPr lvl="1"/>
            <a:r>
              <a:rPr lang="en-US" dirty="0"/>
              <a:t>Ask the students for examples</a:t>
            </a:r>
          </a:p>
          <a:p>
            <a:pPr lvl="1"/>
            <a:r>
              <a:rPr lang="en-US" dirty="0"/>
              <a:t>Ask the students for a take-away about computers in the past</a:t>
            </a:r>
          </a:p>
          <a:p>
            <a:pPr lvl="0"/>
            <a:r>
              <a:rPr lang="en-US" dirty="0"/>
              <a:t>Talk about how computers currently impact society</a:t>
            </a:r>
          </a:p>
          <a:p>
            <a:pPr lvl="1"/>
            <a:r>
              <a:rPr lang="en-US" dirty="0"/>
              <a:t>Ask the students for examples</a:t>
            </a:r>
          </a:p>
          <a:p>
            <a:pPr lvl="1"/>
            <a:r>
              <a:rPr lang="en-US" dirty="0"/>
              <a:t>Ask the students for a take-away about computers in the present</a:t>
            </a:r>
          </a:p>
          <a:p>
            <a:pPr lvl="0"/>
            <a:r>
              <a:rPr lang="en-US" dirty="0"/>
              <a:t>Talk about how computers and new tech will impact society in the future</a:t>
            </a:r>
          </a:p>
          <a:p>
            <a:pPr lvl="1"/>
            <a:r>
              <a:rPr lang="en-US" dirty="0"/>
              <a:t>Ask the students for examples</a:t>
            </a:r>
          </a:p>
          <a:p>
            <a:pPr lvl="1"/>
            <a:r>
              <a:rPr lang="en-US" dirty="0"/>
              <a:t>Ask the students for a take-away about computers in the future</a:t>
            </a:r>
          </a:p>
          <a:p>
            <a:pPr lvl="0"/>
            <a:r>
              <a:rPr lang="en-US" dirty="0"/>
              <a:t>Emphasize that the students themselves will be the ones who will really have the opportunity to work with these new technologies - their generation will be the one that has the biggest impact</a:t>
            </a:r>
          </a:p>
        </p:txBody>
      </p:sp>
    </p:spTree>
    <p:extLst>
      <p:ext uri="{BB962C8B-B14F-4D97-AF65-F5344CB8AC3E}">
        <p14:creationId xmlns:p14="http://schemas.microsoft.com/office/powerpoint/2010/main" val="127518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the basic sections this presentation will contain</a:t>
            </a:r>
          </a:p>
          <a:p>
            <a:r>
              <a:rPr lang="en-US" dirty="0"/>
              <a:t>Make sure to note that this camp will only </a:t>
            </a:r>
            <a:r>
              <a:rPr lang="en-US" b="1" dirty="0"/>
              <a:t>scratch the surface</a:t>
            </a:r>
            <a:r>
              <a:rPr lang="en-US" dirty="0"/>
              <a:t> of the history, present day, and potential future of computing technology</a:t>
            </a:r>
          </a:p>
          <a:p>
            <a:r>
              <a:rPr lang="en-US" dirty="0"/>
              <a:t>We will start with the past – note how far we have come since the early days of computers</a:t>
            </a:r>
          </a:p>
          <a:p>
            <a:r>
              <a:rPr lang="en-US" dirty="0"/>
              <a:t>We will then move onto the present – we will discuss current technologies and how they are changing things in the world (like having tv screens on fridges)</a:t>
            </a:r>
          </a:p>
          <a:p>
            <a:r>
              <a:rPr lang="en-US" dirty="0"/>
              <a:t>Then, we will look forward to the future – maybe we will end up living in a dystopia like in Blade Runner (but maybe not)</a:t>
            </a:r>
          </a:p>
        </p:txBody>
      </p:sp>
    </p:spTree>
    <p:extLst>
      <p:ext uri="{BB962C8B-B14F-4D97-AF65-F5344CB8AC3E}">
        <p14:creationId xmlns:p14="http://schemas.microsoft.com/office/powerpoint/2010/main" val="1106811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begin by discussing </a:t>
            </a:r>
            <a:r>
              <a:rPr lang="en-US" i="0" dirty="0"/>
              <a:t>some (keyword: </a:t>
            </a:r>
            <a:r>
              <a:rPr lang="en-US" b="1" i="0" dirty="0"/>
              <a:t>some</a:t>
            </a:r>
            <a:r>
              <a:rPr lang="en-US" b="0" i="0" dirty="0"/>
              <a:t>) of the history of computers</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an IBM Data Center, from Toronto 1963</a:t>
            </a:r>
          </a:p>
          <a:p>
            <a:r>
              <a:rPr lang="en-US" dirty="0"/>
              <a:t>Talk about how originally, computers were basically just giant calculators used for scientific and engineering equations</a:t>
            </a:r>
          </a:p>
          <a:p>
            <a:r>
              <a:rPr lang="en-US" dirty="0"/>
              <a:t>In the beginning, most applications were for the military (like code-breaking) or for academic studies</a:t>
            </a:r>
          </a:p>
          <a:p>
            <a:r>
              <a:rPr lang="en-US" dirty="0"/>
              <a:t>In the 1950s, the field of A.I. was born</a:t>
            </a:r>
          </a:p>
          <a:p>
            <a:pPr marL="15875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8500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Alan Turing was known as the “father of artificial intelligence”</a:t>
            </a:r>
          </a:p>
          <a:p>
            <a:pPr lvl="1"/>
            <a:r>
              <a:rPr lang="en-US" dirty="0"/>
              <a:t>Seriously recommend reading more about him, he is an incredibly impactful and interesting person </a:t>
            </a:r>
          </a:p>
          <a:p>
            <a:pPr lvl="0"/>
            <a:r>
              <a:rPr lang="en-US" dirty="0"/>
              <a:t>One of his contributions to the field was the “Turing Test” – a way to measure how “intelligent” an artificially intelligent agent actually is</a:t>
            </a:r>
          </a:p>
          <a:p>
            <a:pPr lvl="1"/>
            <a:r>
              <a:rPr lang="en-US" dirty="0"/>
              <a:t>This involves a judge having a conversation via text with two “people” – one, a real person, and the other, a computer</a:t>
            </a:r>
          </a:p>
          <a:p>
            <a:pPr lvl="1"/>
            <a:r>
              <a:rPr lang="en-US" dirty="0"/>
              <a:t>If the computer can successfully fool the judge, it has passed the test!</a:t>
            </a:r>
          </a:p>
          <a:p>
            <a:pPr lvl="0"/>
            <a:r>
              <a:rPr lang="en-US" b="1" dirty="0"/>
              <a:t>Poll the students with this question: “Can a machine think?”</a:t>
            </a:r>
            <a:endParaRPr lang="en-US" b="0" dirty="0"/>
          </a:p>
          <a:p>
            <a:pPr lvl="1"/>
            <a:r>
              <a:rPr lang="en-US" b="0" dirty="0"/>
              <a:t>Have them put up fingers or answer in the Zoom chat:</a:t>
            </a:r>
          </a:p>
          <a:p>
            <a:pPr lvl="2"/>
            <a:r>
              <a:rPr lang="en-US" b="0" dirty="0"/>
              <a:t>1 for yes</a:t>
            </a:r>
          </a:p>
          <a:p>
            <a:pPr lvl="2"/>
            <a:r>
              <a:rPr lang="en-US" b="0" dirty="0"/>
              <a:t>2 for no</a:t>
            </a:r>
          </a:p>
          <a:p>
            <a:pPr lvl="2"/>
            <a:r>
              <a:rPr lang="en-US" b="0" dirty="0"/>
              <a:t>3 for maybe/not sure/depends</a:t>
            </a:r>
          </a:p>
          <a:p>
            <a:pPr lvl="0"/>
            <a:r>
              <a:rPr lang="en-US" b="1" dirty="0"/>
              <a:t>Poll the students in the same way with the following questions</a:t>
            </a:r>
          </a:p>
          <a:p>
            <a:pPr lvl="1"/>
            <a:r>
              <a:rPr lang="en-US" b="0" dirty="0"/>
              <a:t>Can a machine actually </a:t>
            </a:r>
            <a:r>
              <a:rPr lang="en-US" b="0" i="0" dirty="0"/>
              <a:t>become conscious?</a:t>
            </a:r>
          </a:p>
          <a:p>
            <a:pPr lvl="1"/>
            <a:r>
              <a:rPr lang="en-US" b="0" i="0" dirty="0"/>
              <a:t>Will an A.I. ever be as intelligent as a human?</a:t>
            </a:r>
          </a:p>
          <a:p>
            <a:pPr lvl="2"/>
            <a:r>
              <a:rPr lang="en-US" b="0" i="0" dirty="0"/>
              <a:t>In this case, it means </a:t>
            </a:r>
            <a:r>
              <a:rPr lang="en-US" b="0" i="1" dirty="0"/>
              <a:t>generally</a:t>
            </a:r>
            <a:r>
              <a:rPr lang="en-US" b="0" i="0" dirty="0"/>
              <a:t> intelligent, i.e. able to solve any problem a human can solve</a:t>
            </a:r>
          </a:p>
          <a:p>
            <a:pPr lvl="1"/>
            <a:r>
              <a:rPr lang="en-US" b="0" i="0" dirty="0"/>
              <a:t>Is the human mind a physical thing?</a:t>
            </a:r>
            <a:endParaRPr lang="en-US" b="0" dirty="0"/>
          </a:p>
          <a:p>
            <a:pPr marL="158750" lvl="0" indent="0">
              <a:buNone/>
            </a:pPr>
            <a:endParaRPr lang="en-US" b="0" dirty="0"/>
          </a:p>
          <a:p>
            <a:pPr marL="158750" lvl="0" indent="0">
              <a:buNone/>
            </a:pPr>
            <a:r>
              <a:rPr lang="en-US" b="0" dirty="0"/>
              <a:t>https://plato.stanford.edu/entries/turing-test/</a:t>
            </a:r>
          </a:p>
          <a:p>
            <a:pPr marL="158750" lvl="0" indent="0">
              <a:buNone/>
            </a:pPr>
            <a:r>
              <a:rPr lang="en-US" b="0" dirty="0"/>
              <a:t>https://plato.stanford.edu/entries/chinese-room/</a:t>
            </a:r>
          </a:p>
          <a:p>
            <a:pPr lvl="1"/>
            <a:endParaRPr lang="en-US" b="1" dirty="0"/>
          </a:p>
          <a:p>
            <a:pPr lvl="0"/>
            <a:endParaRPr lang="en-US" dirty="0"/>
          </a:p>
        </p:txBody>
      </p:sp>
    </p:spTree>
    <p:extLst>
      <p:ext uri="{BB962C8B-B14F-4D97-AF65-F5344CB8AC3E}">
        <p14:creationId xmlns:p14="http://schemas.microsoft.com/office/powerpoint/2010/main" val="422544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pPr marL="158750" indent="0">
              <a:buNone/>
            </a:pPr>
            <a:endParaRPr lang="en-US" dirty="0"/>
          </a:p>
          <a:p>
            <a:r>
              <a:rPr lang="en-US" dirty="0"/>
              <a:t>Now let’s move away from the philosophical and into the practical. How were computers actually used in this era?</a:t>
            </a:r>
          </a:p>
          <a:p>
            <a:r>
              <a:rPr lang="en-US" dirty="0"/>
              <a:t>Talk about the evolution of computers – they started being used more widely. Still mostly academic and military</a:t>
            </a:r>
          </a:p>
          <a:p>
            <a:r>
              <a:rPr lang="en-US" dirty="0"/>
              <a:t>Big business also started adopting the use of computers though, for a variety of purposes</a:t>
            </a:r>
          </a:p>
          <a:p>
            <a:r>
              <a:rPr lang="en-US" dirty="0"/>
              <a:t>Still, at this time, computers were only really used by researchers or highly technical people in specific fields… they were not commercially available to the general public. To sum that up, show the quote from Ken Olson</a:t>
            </a:r>
          </a:p>
          <a:p>
            <a:pPr lvl="1"/>
            <a:r>
              <a:rPr lang="en-US" dirty="0"/>
              <a:t>Note, it’s kind of apocryphal, even though he did really say it: https://www.snopes.com/fact-check/ken-olsen/</a:t>
            </a:r>
          </a:p>
          <a:p>
            <a:pPr lvl="0"/>
            <a:r>
              <a:rPr lang="en-US" dirty="0"/>
              <a:t>Smash cut to…</a:t>
            </a:r>
          </a:p>
          <a:p>
            <a:pPr marL="158750" lvl="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196696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 other than the discussion portion</a:t>
            </a:r>
          </a:p>
          <a:p>
            <a:endParaRPr lang="en-US" dirty="0"/>
          </a:p>
          <a:p>
            <a:r>
              <a:rPr lang="en-US" dirty="0"/>
              <a:t>The year: 1977. Three very important computers were released this year, that would be dubbed the “Trinity”</a:t>
            </a:r>
          </a:p>
          <a:p>
            <a:pPr lvl="1"/>
            <a:r>
              <a:rPr lang="en-US" dirty="0"/>
              <a:t>Commodore PET (students probably won’t recognize this company)</a:t>
            </a:r>
          </a:p>
          <a:p>
            <a:pPr lvl="1"/>
            <a:r>
              <a:rPr lang="en-US" dirty="0"/>
              <a:t>Apple II (students should recognize this company)</a:t>
            </a:r>
          </a:p>
          <a:p>
            <a:pPr lvl="1"/>
            <a:r>
              <a:rPr lang="en-US" dirty="0"/>
              <a:t>TRS-80 (students might recognize Radio Shack?)</a:t>
            </a:r>
          </a:p>
          <a:p>
            <a:pPr lvl="0"/>
            <a:r>
              <a:rPr lang="en-US" dirty="0"/>
              <a:t>These three computers were the first successful mass-market personal computers – they were “affordable” and “usable”</a:t>
            </a:r>
          </a:p>
          <a:p>
            <a:pPr lvl="0"/>
            <a:r>
              <a:rPr lang="en-US" dirty="0"/>
              <a:t>What could they do? (</a:t>
            </a:r>
            <a:r>
              <a:rPr lang="en-US" b="1" dirty="0"/>
              <a:t>Ask the students if they have any ideas</a:t>
            </a:r>
            <a:r>
              <a:rPr lang="en-US" b="0" dirty="0"/>
              <a:t>)</a:t>
            </a:r>
            <a:endParaRPr lang="en-US" dirty="0"/>
          </a:p>
          <a:p>
            <a:pPr lvl="1"/>
            <a:r>
              <a:rPr lang="en-US" dirty="0"/>
              <a:t>Basic video games (with minimal graphics)</a:t>
            </a:r>
          </a:p>
          <a:p>
            <a:pPr lvl="1"/>
            <a:r>
              <a:rPr lang="en-US" dirty="0"/>
              <a:t>Word processing – very primitive version of something like Microsoft Word</a:t>
            </a:r>
          </a:p>
          <a:p>
            <a:pPr lvl="1"/>
            <a:r>
              <a:rPr lang="en-US" dirty="0"/>
              <a:t>Spreadsheets like Microsoft Excel</a:t>
            </a:r>
          </a:p>
          <a:p>
            <a:pPr lvl="1"/>
            <a:r>
              <a:rPr lang="en-US" dirty="0"/>
              <a:t>Database applications</a:t>
            </a:r>
          </a:p>
          <a:p>
            <a:pPr lvl="1"/>
            <a:r>
              <a:rPr lang="en-US" dirty="0"/>
              <a:t>Used to teach students about computers and programming</a:t>
            </a:r>
          </a:p>
          <a:p>
            <a:pPr lvl="1"/>
            <a:r>
              <a:rPr lang="en-US" dirty="0"/>
              <a:t>Could create graphics and animations</a:t>
            </a:r>
          </a:p>
          <a:p>
            <a:pPr lvl="1"/>
            <a:r>
              <a:rPr lang="en-US" dirty="0"/>
              <a:t>Could be used to compose music</a:t>
            </a:r>
          </a:p>
          <a:p>
            <a:pPr lvl="1"/>
            <a:r>
              <a:rPr lang="en-US" dirty="0"/>
              <a:t>Could be used for general programming – there was a ton of interesting and home-brewed software out there!</a:t>
            </a:r>
          </a:p>
          <a:p>
            <a:pPr lvl="0"/>
            <a:r>
              <a:rPr lang="en-US" dirty="0"/>
              <a:t>After going over some of the basic capabilities, </a:t>
            </a:r>
            <a:r>
              <a:rPr lang="en-US" b="1" dirty="0"/>
              <a:t>ask students how computers now are different</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1422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biggest advancements since 1977 is the World Wide Web, or what we know as “The Internet”</a:t>
            </a:r>
          </a:p>
          <a:p>
            <a:r>
              <a:rPr lang="en-US" dirty="0"/>
              <a:t>Play the video introducing the idea of the internet</a:t>
            </a:r>
          </a:p>
          <a:p>
            <a:r>
              <a:rPr lang="en-US" dirty="0"/>
              <a:t>Go over Web 1.0 – the first iteration of the web that was “read-only” – content had to be created by those with the means and knowledge to create it. Most users were simply consumers. Mostly static HTML pages rather than dynamic</a:t>
            </a:r>
          </a:p>
          <a:p>
            <a:r>
              <a:rPr lang="en-US" dirty="0"/>
              <a:t>Go over Web 2.0 – now, pretty much anybody is able to create and share content on the web (Myspace, YouTube). Here, the content was dynamic, the user experience was rich and enveloping, and there was mass participation. It wasn’t only dweebs on the web anymore.</a:t>
            </a:r>
          </a:p>
          <a:p>
            <a:pPr lvl="1"/>
            <a:r>
              <a:rPr lang="en-US" dirty="0"/>
              <a:t>Ask the students if they recognize the logos</a:t>
            </a:r>
          </a:p>
          <a:p>
            <a:pPr lvl="1"/>
            <a:r>
              <a:rPr lang="en-US" dirty="0"/>
              <a:t>Ask the students to name other social media</a:t>
            </a:r>
          </a:p>
          <a:p>
            <a:r>
              <a:rPr lang="en-US" b="0" i="1" dirty="0"/>
              <a:t>Briefly</a:t>
            </a:r>
            <a:r>
              <a:rPr lang="en-US" b="0" i="0" dirty="0"/>
              <a:t> touch on Web 3.0 – decentralized ownership of the internet</a:t>
            </a:r>
            <a:endParaRPr lang="en-US" dirty="0"/>
          </a:p>
        </p:txBody>
      </p:sp>
    </p:spTree>
    <p:extLst>
      <p:ext uri="{BB962C8B-B14F-4D97-AF65-F5344CB8AC3E}">
        <p14:creationId xmlns:p14="http://schemas.microsoft.com/office/powerpoint/2010/main" val="1565152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87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2" r:id="rId6"/>
    <p:sldLayoutId id="2147483673" r:id="rId7"/>
    <p:sldLayoutId id="2147483677" r:id="rId8"/>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microsoft.com/office/2007/relationships/media" Target="../media/media3.mp3"/><Relationship Id="rId7" Type="http://schemas.openxmlformats.org/officeDocument/2006/relationships/image" Target="../media/image2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0.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philosophia.uncg.edu/phi361-matteson/module-1-why-does-business-need-ethics/case-the-ford-pinto/"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4.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Computers</a:t>
            </a:r>
            <a:br>
              <a:rPr lang="en" sz="6000" b="0" dirty="0"/>
            </a:br>
            <a:r>
              <a:rPr lang="en" sz="6000" b="0" dirty="0"/>
              <a:t>&amp; </a:t>
            </a:r>
            <a:r>
              <a:rPr lang="en" sz="6000" dirty="0"/>
              <a:t>Society</a:t>
            </a:r>
            <a:endParaRPr sz="60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4572000"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Good Things</a:t>
            </a:r>
          </a:p>
          <a:p>
            <a:pPr marL="457200" indent="-457200">
              <a:buFont typeface="Arial" panose="020B0604020202020204" pitchFamily="34" charset="0"/>
              <a:buChar char="•"/>
            </a:pPr>
            <a:endParaRPr lang="en-US" sz="20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Connections to people</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Easier to share things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Remote education</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Memes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Streaming TV</a:t>
            </a:r>
          </a:p>
        </p:txBody>
      </p:sp>
      <p:sp>
        <p:nvSpPr>
          <p:cNvPr id="9" name="Rectangle 8">
            <a:extLst>
              <a:ext uri="{FF2B5EF4-FFF2-40B4-BE49-F238E27FC236}">
                <a16:creationId xmlns:a16="http://schemas.microsoft.com/office/drawing/2014/main" id="{669DC0B0-56E9-4D78-ADCC-CEA14163A726}"/>
              </a:ext>
            </a:extLst>
          </p:cNvPr>
          <p:cNvSpPr/>
          <p:nvPr/>
        </p:nvSpPr>
        <p:spPr>
          <a:xfrm>
            <a:off x="4852659"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Bad Things</a:t>
            </a:r>
          </a:p>
          <a:p>
            <a:pPr algn="ctr"/>
            <a:endParaRPr lang="en-US" sz="2000" u="sng"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Radicalization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Misinformation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Privacy Concerns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Crime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Social Media Addiction</a:t>
            </a:r>
          </a:p>
        </p:txBody>
      </p:sp>
    </p:spTree>
    <p:extLst>
      <p:ext uri="{BB962C8B-B14F-4D97-AF65-F5344CB8AC3E}">
        <p14:creationId xmlns:p14="http://schemas.microsoft.com/office/powerpoint/2010/main" val="412653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up)">
                                      <p:cBhvr>
                                        <p:cTn id="7" dur="500"/>
                                        <p:tgtEl>
                                          <p:spTgt spid="7">
                                            <p:txEl>
                                              <p:pRg st="2" end="2"/>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wipe(up)">
                                      <p:cBhvr>
                                        <p:cTn id="11" dur="500"/>
                                        <p:tgtEl>
                                          <p:spTgt spid="7">
                                            <p:txEl>
                                              <p:pRg st="3" end="3"/>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wipe(up)">
                                      <p:cBhvr>
                                        <p:cTn id="15" dur="500"/>
                                        <p:tgtEl>
                                          <p:spTgt spid="7">
                                            <p:txEl>
                                              <p:pRg st="4" end="4"/>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wipe(up)">
                                      <p:cBhvr>
                                        <p:cTn id="19" dur="500"/>
                                        <p:tgtEl>
                                          <p:spTgt spid="7">
                                            <p:txEl>
                                              <p:pRg st="5" end="5"/>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wipe(up)">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wipe(up)">
                                      <p:cBhvr>
                                        <p:cTn id="28" dur="500"/>
                                        <p:tgtEl>
                                          <p:spTgt spid="9">
                                            <p:txEl>
                                              <p:pRg st="2" end="2"/>
                                            </p:txEl>
                                          </p:spTgt>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wipe(up)">
                                      <p:cBhvr>
                                        <p:cTn id="32" dur="500"/>
                                        <p:tgtEl>
                                          <p:spTgt spid="9">
                                            <p:txEl>
                                              <p:pRg st="3" end="3"/>
                                            </p:txEl>
                                          </p:spTgt>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animEffect transition="in" filter="wipe(up)">
                                      <p:cBhvr>
                                        <p:cTn id="36" dur="500"/>
                                        <p:tgtEl>
                                          <p:spTgt spid="9">
                                            <p:txEl>
                                              <p:pRg st="4" end="4"/>
                                            </p:txEl>
                                          </p:spTgt>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wipe(up)">
                                      <p:cBhvr>
                                        <p:cTn id="40" dur="500"/>
                                        <p:tgtEl>
                                          <p:spTgt spid="9">
                                            <p:txEl>
                                              <p:pRg st="5" end="5"/>
                                            </p:txEl>
                                          </p:spTgt>
                                        </p:tgtEl>
                                      </p:cBhvr>
                                    </p:animEffect>
                                  </p:childTnLst>
                                </p:cTn>
                              </p:par>
                            </p:childTnLst>
                          </p:cTn>
                        </p:par>
                        <p:par>
                          <p:cTn id="41" fill="hold">
                            <p:stCondLst>
                              <p:cond delay="2000"/>
                            </p:stCondLst>
                            <p:childTnLst>
                              <p:par>
                                <p:cTn id="42" presetID="22" presetClass="entr" presetSubtype="1" fill="hold" nodeType="afterEffect">
                                  <p:stCondLst>
                                    <p:cond delay="0"/>
                                  </p:stCondLst>
                                  <p:childTnLst>
                                    <p:set>
                                      <p:cBhvr>
                                        <p:cTn id="43" dur="1" fill="hold">
                                          <p:stCondLst>
                                            <p:cond delay="0"/>
                                          </p:stCondLst>
                                        </p:cTn>
                                        <p:tgtEl>
                                          <p:spTgt spid="9">
                                            <p:txEl>
                                              <p:pRg st="6" end="6"/>
                                            </p:txEl>
                                          </p:spTgt>
                                        </p:tgtEl>
                                        <p:attrNameLst>
                                          <p:attrName>style.visibility</p:attrName>
                                        </p:attrNameLst>
                                      </p:cBhvr>
                                      <p:to>
                                        <p:strVal val="visible"/>
                                      </p:to>
                                    </p:set>
                                    <p:animEffect transition="in" filter="wipe(up)">
                                      <p:cBhvr>
                                        <p:cTn id="44"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Arts &amp; Entertainment</a:t>
            </a:r>
          </a:p>
        </p:txBody>
      </p:sp>
      <p:sp>
        <p:nvSpPr>
          <p:cNvPr id="5" name="Rectangle 4">
            <a:extLst>
              <a:ext uri="{FF2B5EF4-FFF2-40B4-BE49-F238E27FC236}">
                <a16:creationId xmlns:a16="http://schemas.microsoft.com/office/drawing/2014/main" id="{7B506F54-F690-42AB-81B9-D0A1FA54B2FD}"/>
              </a:ext>
            </a:extLst>
          </p:cNvPr>
          <p:cNvSpPr/>
          <p:nvPr/>
        </p:nvSpPr>
        <p:spPr>
          <a:xfrm>
            <a:off x="720000" y="1400176"/>
            <a:ext cx="2737575" cy="6095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Electronic Music</a:t>
            </a:r>
            <a:endParaRPr lang="en-US" sz="1200" i="1" dirty="0">
              <a:solidFill>
                <a:schemeClr val="tx1"/>
              </a:solidFill>
              <a:latin typeface="Miriam Libre" panose="00000500000000000000" pitchFamily="2" charset="-79"/>
              <a:cs typeface="Miriam Libre" panose="00000500000000000000" pitchFamily="2" charset="-79"/>
            </a:endParaRPr>
          </a:p>
        </p:txBody>
      </p:sp>
      <p:grpSp>
        <p:nvGrpSpPr>
          <p:cNvPr id="10" name="Group 9">
            <a:extLst>
              <a:ext uri="{FF2B5EF4-FFF2-40B4-BE49-F238E27FC236}">
                <a16:creationId xmlns:a16="http://schemas.microsoft.com/office/drawing/2014/main" id="{114950E0-E51F-47E0-9E98-EA516239639D}"/>
              </a:ext>
            </a:extLst>
          </p:cNvPr>
          <p:cNvGrpSpPr/>
          <p:nvPr/>
        </p:nvGrpSpPr>
        <p:grpSpPr>
          <a:xfrm>
            <a:off x="720000" y="2089406"/>
            <a:ext cx="2183705" cy="1515612"/>
            <a:chOff x="720000" y="2186060"/>
            <a:chExt cx="2183705" cy="1515612"/>
          </a:xfrm>
        </p:grpSpPr>
        <p:pic>
          <p:nvPicPr>
            <p:cNvPr id="3" name="first_recorded_computer_generated_music">
              <a:hlinkClick r:id="" action="ppaction://media"/>
              <a:extLst>
                <a:ext uri="{FF2B5EF4-FFF2-40B4-BE49-F238E27FC236}">
                  <a16:creationId xmlns:a16="http://schemas.microsoft.com/office/drawing/2014/main" id="{E5E2752C-7573-4466-AA7C-4CBA617CA053}"/>
                </a:ext>
              </a:extLst>
            </p:cNvPr>
            <p:cNvPicPr>
              <a:picLocks noChangeAspect="1"/>
            </p:cNvPicPr>
            <p:nvPr>
              <a:audioFile r:link="rId1"/>
              <p:extLst>
                <p:ext uri="{DAA4B4D4-6D71-4841-9C94-3DE7FCFB9230}">
                  <p14:media xmlns:p14="http://schemas.microsoft.com/office/powerpoint/2010/main" r:embed="rId3">
                    <p14:trim st="2800" end="153856"/>
                  </p14:media>
                </p:ext>
              </p:extLst>
            </p:nvPr>
          </p:nvPicPr>
          <p:blipFill>
            <a:blip r:embed="rId6"/>
            <a:srcRect/>
            <a:stretch/>
          </p:blipFill>
          <p:spPr>
            <a:xfrm>
              <a:off x="720000" y="2473338"/>
              <a:ext cx="2183705" cy="1228334"/>
            </a:xfrm>
            <a:prstGeom prst="rect">
              <a:avLst/>
            </a:prstGeom>
            <a:ln w="22225">
              <a:solidFill>
                <a:schemeClr val="accent4">
                  <a:lumMod val="60000"/>
                  <a:lumOff val="40000"/>
                </a:schemeClr>
              </a:solidFill>
            </a:ln>
          </p:spPr>
        </p:pic>
        <p:sp>
          <p:nvSpPr>
            <p:cNvPr id="7" name="TextBox 6">
              <a:extLst>
                <a:ext uri="{FF2B5EF4-FFF2-40B4-BE49-F238E27FC236}">
                  <a16:creationId xmlns:a16="http://schemas.microsoft.com/office/drawing/2014/main" id="{658FE3DC-CB50-44E1-9D84-828A37AC493D}"/>
                </a:ext>
              </a:extLst>
            </p:cNvPr>
            <p:cNvSpPr txBox="1"/>
            <p:nvPr/>
          </p:nvSpPr>
          <p:spPr>
            <a:xfrm>
              <a:off x="832850" y="2186060"/>
              <a:ext cx="1055097"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a:t>
              </a:r>
            </a:p>
          </p:txBody>
        </p:sp>
      </p:grpSp>
      <p:grpSp>
        <p:nvGrpSpPr>
          <p:cNvPr id="11" name="Group 10">
            <a:extLst>
              <a:ext uri="{FF2B5EF4-FFF2-40B4-BE49-F238E27FC236}">
                <a16:creationId xmlns:a16="http://schemas.microsoft.com/office/drawing/2014/main" id="{AF94597E-B963-4A8F-957C-A7278774F12C}"/>
              </a:ext>
            </a:extLst>
          </p:cNvPr>
          <p:cNvGrpSpPr/>
          <p:nvPr/>
        </p:nvGrpSpPr>
        <p:grpSpPr>
          <a:xfrm>
            <a:off x="1090747" y="2571750"/>
            <a:ext cx="2700203" cy="1888762"/>
            <a:chOff x="1071697" y="2670162"/>
            <a:chExt cx="2700203" cy="1888762"/>
          </a:xfrm>
        </p:grpSpPr>
        <p:pic>
          <p:nvPicPr>
            <p:cNvPr id="6" name="comtruise">
              <a:hlinkClick r:id="" action="ppaction://media"/>
              <a:extLst>
                <a:ext uri="{FF2B5EF4-FFF2-40B4-BE49-F238E27FC236}">
                  <a16:creationId xmlns:a16="http://schemas.microsoft.com/office/drawing/2014/main" id="{86999D3A-CC09-4A62-BDF4-C4B1DCC0248F}"/>
                </a:ext>
              </a:extLst>
            </p:cNvPr>
            <p:cNvPicPr>
              <a:picLocks noChangeAspect="1"/>
            </p:cNvPicPr>
            <p:nvPr>
              <a:audioFile r:link="rId1"/>
              <p:extLst>
                <p:ext uri="{DAA4B4D4-6D71-4841-9C94-3DE7FCFB9230}">
                  <p14:media xmlns:p14="http://schemas.microsoft.com/office/powerpoint/2010/main" r:embed="rId2">
                    <p14:trim st="137975" end="65593.5"/>
                    <p14:fade in="250" out="3250"/>
                  </p14:media>
                </p:ext>
              </p:extLst>
            </p:nvPr>
          </p:nvPicPr>
          <p:blipFill>
            <a:blip r:embed="rId7"/>
            <a:srcRect/>
            <a:stretch/>
          </p:blipFill>
          <p:spPr>
            <a:xfrm>
              <a:off x="1883138" y="2670162"/>
              <a:ext cx="1888762" cy="1888762"/>
            </a:xfrm>
            <a:prstGeom prst="rect">
              <a:avLst/>
            </a:prstGeom>
            <a:ln w="22225">
              <a:solidFill>
                <a:schemeClr val="tx2">
                  <a:lumMod val="75000"/>
                </a:schemeClr>
              </a:solidFill>
            </a:ln>
          </p:spPr>
        </p:pic>
        <p:sp>
          <p:nvSpPr>
            <p:cNvPr id="9" name="TextBox 8">
              <a:extLst>
                <a:ext uri="{FF2B5EF4-FFF2-40B4-BE49-F238E27FC236}">
                  <a16:creationId xmlns:a16="http://schemas.microsoft.com/office/drawing/2014/main" id="{128061DD-5B3D-4DCB-AB3B-02C577331419}"/>
                </a:ext>
              </a:extLst>
            </p:cNvPr>
            <p:cNvSpPr txBox="1"/>
            <p:nvPr/>
          </p:nvSpPr>
          <p:spPr>
            <a:xfrm>
              <a:off x="1071697" y="4074820"/>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grpSp>
    </p:spTree>
    <p:extLst>
      <p:ext uri="{BB962C8B-B14F-4D97-AF65-F5344CB8AC3E}">
        <p14:creationId xmlns:p14="http://schemas.microsoft.com/office/powerpoint/2010/main" val="10262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3"/>
                </p:tgtEl>
              </p:cMediaNode>
            </p:audio>
            <p:audio>
              <p:cMediaNode vol="80000">
                <p:cTn id="1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Ethics</a:t>
            </a:r>
          </a:p>
        </p:txBody>
      </p:sp>
      <p:sp>
        <p:nvSpPr>
          <p:cNvPr id="4" name="Rectangle 3">
            <a:extLst>
              <a:ext uri="{FF2B5EF4-FFF2-40B4-BE49-F238E27FC236}">
                <a16:creationId xmlns:a16="http://schemas.microsoft.com/office/drawing/2014/main" id="{9A3E78DD-AC0B-4BEE-8ADF-305ABB8AE30A}"/>
              </a:ext>
            </a:extLst>
          </p:cNvPr>
          <p:cNvSpPr/>
          <p:nvPr/>
        </p:nvSpPr>
        <p:spPr>
          <a:xfrm>
            <a:off x="820876" y="1430336"/>
            <a:ext cx="7704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Ford Pinto case </a:t>
            </a:r>
            <a:r>
              <a:rPr lang="en-US" sz="2400" dirty="0">
                <a:solidFill>
                  <a:schemeClr val="tx1"/>
                </a:solidFill>
                <a:latin typeface="Miriam Libre" panose="00000500000000000000" pitchFamily="2" charset="-79"/>
                <a:cs typeface="Miriam Libre" panose="00000500000000000000" pitchFamily="2" charset="-79"/>
                <a:hlinkClick r:id="rId3"/>
              </a:rPr>
              <a:t>https://philosophia.uncg.edu/phi361-matteson/module-1-why-does-business-need-ethics/case-the-ford-pinto/</a:t>
            </a:r>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3443786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Moore’s Law</a:t>
            </a:r>
          </a:p>
        </p:txBody>
      </p:sp>
      <p:sp>
        <p:nvSpPr>
          <p:cNvPr id="4" name="Rectangle 3">
            <a:extLst>
              <a:ext uri="{FF2B5EF4-FFF2-40B4-BE49-F238E27FC236}">
                <a16:creationId xmlns:a16="http://schemas.microsoft.com/office/drawing/2014/main" id="{9A3E78DD-AC0B-4BEE-8ADF-305ABB8AE30A}"/>
              </a:ext>
            </a:extLst>
          </p:cNvPr>
          <p:cNvSpPr/>
          <p:nvPr/>
        </p:nvSpPr>
        <p:spPr>
          <a:xfrm>
            <a:off x="820876" y="1430336"/>
            <a:ext cx="7704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err="1">
                <a:solidFill>
                  <a:schemeClr val="tx1"/>
                </a:solidFill>
                <a:latin typeface="Miriam Libre" panose="00000500000000000000" pitchFamily="2" charset="-79"/>
                <a:cs typeface="Miriam Libre" panose="00000500000000000000" pitchFamily="2" charset="-79"/>
              </a:rPr>
              <a:t>Synthy</a:t>
            </a:r>
            <a:r>
              <a:rPr lang="en-US" sz="2400" dirty="0">
                <a:solidFill>
                  <a:schemeClr val="tx1"/>
                </a:solidFill>
                <a:latin typeface="Miriam Libre" panose="00000500000000000000" pitchFamily="2" charset="-79"/>
                <a:cs typeface="Miriam Libre" panose="00000500000000000000" pitchFamily="2" charset="-79"/>
              </a:rPr>
              <a:t> music</a:t>
            </a:r>
          </a:p>
          <a:p>
            <a:r>
              <a:rPr lang="en-US" sz="2400" dirty="0">
                <a:solidFill>
                  <a:schemeClr val="tx1"/>
                </a:solidFill>
                <a:latin typeface="Miriam Libre" panose="00000500000000000000" pitchFamily="2" charset="-79"/>
                <a:cs typeface="Miriam Libre" panose="00000500000000000000" pitchFamily="2" charset="-79"/>
              </a:rPr>
              <a:t>CGI</a:t>
            </a:r>
          </a:p>
          <a:p>
            <a:r>
              <a:rPr lang="en-US" sz="2400" dirty="0">
                <a:solidFill>
                  <a:schemeClr val="tx1"/>
                </a:solidFill>
                <a:latin typeface="Miriam Libre" panose="00000500000000000000" pitchFamily="2" charset="-79"/>
                <a:cs typeface="Miriam Libre" panose="00000500000000000000" pitchFamily="2" charset="-79"/>
              </a:rPr>
              <a:t>Pixar</a:t>
            </a: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32042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p:txBody>
          <a:bodyPr/>
          <a:lstStyle/>
          <a:p>
            <a:r>
              <a:rPr lang="en-US" sz="6000" b="0" dirty="0"/>
              <a:t>Computers in the </a:t>
            </a:r>
            <a:r>
              <a:rPr lang="en-US" sz="6000" dirty="0">
                <a:solidFill>
                  <a:srgbClr val="0070C0"/>
                </a:solidFill>
              </a:rPr>
              <a:t>Present</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609600" y="3907725"/>
            <a:ext cx="4263000" cy="451500"/>
          </a:xfrm>
        </p:spPr>
        <p:txBody>
          <a:bodyPr/>
          <a:lstStyle/>
          <a:p>
            <a:r>
              <a:rPr lang="en-US" dirty="0"/>
              <a:t>How do computers impact us today?</a:t>
            </a: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Computers are Everywhere</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90650"/>
            <a:ext cx="7804876" cy="3200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What is a computer?</a:t>
            </a: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r>
              <a:rPr lang="en-US" sz="2400" dirty="0">
                <a:solidFill>
                  <a:schemeClr val="tx1"/>
                </a:solidFill>
                <a:latin typeface="Miriam Libre" panose="00000500000000000000" pitchFamily="2" charset="-79"/>
                <a:cs typeface="Miriam Libre" panose="00000500000000000000" pitchFamily="2" charset="-79"/>
              </a:rPr>
              <a:t>How have smart phones changed the world?</a:t>
            </a:r>
          </a:p>
        </p:txBody>
      </p:sp>
    </p:spTree>
    <p:extLst>
      <p:ext uri="{BB962C8B-B14F-4D97-AF65-F5344CB8AC3E}">
        <p14:creationId xmlns:p14="http://schemas.microsoft.com/office/powerpoint/2010/main" val="3411452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CoViD-19</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Zoom, digital divide</a:t>
            </a:r>
          </a:p>
        </p:txBody>
      </p:sp>
    </p:spTree>
    <p:extLst>
      <p:ext uri="{BB962C8B-B14F-4D97-AF65-F5344CB8AC3E}">
        <p14:creationId xmlns:p14="http://schemas.microsoft.com/office/powerpoint/2010/main" val="255155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Current State of A.I.</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Self-Driving Cars</a:t>
            </a:r>
          </a:p>
          <a:p>
            <a:r>
              <a:rPr lang="en-US" sz="2400" dirty="0">
                <a:solidFill>
                  <a:schemeClr val="tx1"/>
                </a:solidFill>
                <a:latin typeface="Miriam Libre" panose="00000500000000000000" pitchFamily="2" charset="-79"/>
                <a:cs typeface="Miriam Libre" panose="00000500000000000000" pitchFamily="2" charset="-79"/>
              </a:rPr>
              <a:t>Deep Learning</a:t>
            </a:r>
          </a:p>
          <a:p>
            <a:r>
              <a:rPr lang="en-US" sz="2400" dirty="0">
                <a:solidFill>
                  <a:schemeClr val="tx1"/>
                </a:solidFill>
                <a:latin typeface="Miriam Libre" panose="00000500000000000000" pitchFamily="2" charset="-79"/>
                <a:cs typeface="Miriam Libre" panose="00000500000000000000" pitchFamily="2" charset="-79"/>
              </a:rPr>
              <a:t>Machine Learning ethics (algorithmic bias)</a:t>
            </a:r>
          </a:p>
          <a:p>
            <a:endParaRPr lang="en-US" sz="2400" dirty="0">
              <a:solidFill>
                <a:schemeClr val="tx1"/>
              </a:solidFill>
              <a:latin typeface="Miriam Libre" panose="00000500000000000000" pitchFamily="2" charset="-79"/>
              <a:cs typeface="Miriam Libre" panose="00000500000000000000" pitchFamily="2" charset="-79"/>
            </a:endParaRPr>
          </a:p>
        </p:txBody>
      </p:sp>
      <p:sp>
        <p:nvSpPr>
          <p:cNvPr id="5" name="Title 1">
            <a:extLst>
              <a:ext uri="{FF2B5EF4-FFF2-40B4-BE49-F238E27FC236}">
                <a16:creationId xmlns:a16="http://schemas.microsoft.com/office/drawing/2014/main" id="{D4BE84AF-5034-4FE0-A714-B68692698D77}"/>
              </a:ext>
            </a:extLst>
          </p:cNvPr>
          <p:cNvSpPr txBox="1">
            <a:spLocks/>
          </p:cNvSpPr>
          <p:nvPr/>
        </p:nvSpPr>
        <p:spPr>
          <a:xfrm>
            <a:off x="720000" y="3693050"/>
            <a:ext cx="2899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sz="2400" b="0" dirty="0" err="1">
                <a:latin typeface="Miriam Libre" panose="00000500000000000000" pitchFamily="2" charset="-79"/>
                <a:cs typeface="Miriam Libre" panose="00000500000000000000" pitchFamily="2" charset="-79"/>
              </a:rPr>
              <a:t>Deepfakes</a:t>
            </a:r>
            <a:endParaRPr lang="en-US" sz="2400" b="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69860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Kendrick Lamar</a:t>
            </a:r>
          </a:p>
          <a:p>
            <a:r>
              <a:rPr lang="en-US" sz="2400" dirty="0">
                <a:solidFill>
                  <a:schemeClr val="tx1"/>
                </a:solidFill>
                <a:latin typeface="Miriam Libre" panose="00000500000000000000" pitchFamily="2" charset="-79"/>
                <a:cs typeface="Miriam Libre" panose="00000500000000000000" pitchFamily="2" charset="-79"/>
              </a:rPr>
              <a:t>Obama</a:t>
            </a:r>
          </a:p>
          <a:p>
            <a:r>
              <a:rPr lang="en-US" sz="2400" dirty="0">
                <a:solidFill>
                  <a:schemeClr val="tx1"/>
                </a:solidFill>
                <a:latin typeface="Miriam Libre" panose="00000500000000000000" pitchFamily="2" charset="-79"/>
                <a:cs typeface="Miriam Libre" panose="00000500000000000000" pitchFamily="2" charset="-79"/>
              </a:rPr>
              <a:t>Misinformation</a:t>
            </a:r>
          </a:p>
          <a:p>
            <a:r>
              <a:rPr lang="en-US" sz="2400" dirty="0" err="1">
                <a:solidFill>
                  <a:schemeClr val="tx1"/>
                </a:solidFill>
                <a:latin typeface="Miriam Libre" panose="00000500000000000000" pitchFamily="2" charset="-79"/>
                <a:cs typeface="Miriam Libre" panose="00000500000000000000" pitchFamily="2" charset="-79"/>
              </a:rPr>
              <a:t>Synthesia</a:t>
            </a:r>
            <a:endParaRPr lang="en-US" sz="2400" dirty="0">
              <a:solidFill>
                <a:schemeClr val="tx1"/>
              </a:solidFill>
              <a:latin typeface="Miriam Libre" panose="00000500000000000000" pitchFamily="2" charset="-79"/>
              <a:cs typeface="Miriam Libre" panose="00000500000000000000" pitchFamily="2" charset="-79"/>
            </a:endParaRPr>
          </a:p>
        </p:txBody>
      </p:sp>
      <p:sp>
        <p:nvSpPr>
          <p:cNvPr id="5" name="Title 1">
            <a:extLst>
              <a:ext uri="{FF2B5EF4-FFF2-40B4-BE49-F238E27FC236}">
                <a16:creationId xmlns:a16="http://schemas.microsoft.com/office/drawing/2014/main" id="{D4BE84AF-5034-4FE0-A714-B68692698D77}"/>
              </a:ext>
            </a:extLst>
          </p:cNvPr>
          <p:cNvSpPr txBox="1">
            <a:spLocks/>
          </p:cNvSpPr>
          <p:nvPr/>
        </p:nvSpPr>
        <p:spPr>
          <a:xfrm>
            <a:off x="720000" y="435500"/>
            <a:ext cx="2899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err="1"/>
              <a:t>Deepfakes</a:t>
            </a:r>
            <a:endParaRPr lang="en-US" dirty="0"/>
          </a:p>
        </p:txBody>
      </p:sp>
    </p:spTree>
    <p:extLst>
      <p:ext uri="{BB962C8B-B14F-4D97-AF65-F5344CB8AC3E}">
        <p14:creationId xmlns:p14="http://schemas.microsoft.com/office/powerpoint/2010/main" val="249565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Blockchain</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Cryptocurrency – good and bad</a:t>
            </a:r>
          </a:p>
          <a:p>
            <a:r>
              <a:rPr lang="en-US" sz="2400" dirty="0">
                <a:solidFill>
                  <a:schemeClr val="tx1"/>
                </a:solidFill>
                <a:latin typeface="Miriam Libre" panose="00000500000000000000" pitchFamily="2" charset="-79"/>
                <a:cs typeface="Miriam Libre" panose="00000500000000000000" pitchFamily="2" charset="-79"/>
              </a:rPr>
              <a:t>NFTs – good and bad</a:t>
            </a:r>
          </a:p>
          <a:p>
            <a:endParaRPr lang="en-US" sz="2400"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480012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Science Fiction v. Science Itself</a:t>
            </a:r>
          </a:p>
        </p:txBody>
      </p:sp>
      <p:pic>
        <p:nvPicPr>
          <p:cNvPr id="8" name="Picture 7">
            <a:extLst>
              <a:ext uri="{FF2B5EF4-FFF2-40B4-BE49-F238E27FC236}">
                <a16:creationId xmlns:a16="http://schemas.microsoft.com/office/drawing/2014/main" id="{62B0E73E-FCE4-4F67-9C01-2D7559EBBB0E}"/>
              </a:ext>
            </a:extLst>
          </p:cNvPr>
          <p:cNvPicPr>
            <a:picLocks noChangeAspect="1"/>
          </p:cNvPicPr>
          <p:nvPr/>
        </p:nvPicPr>
        <p:blipFill rotWithShape="1">
          <a:blip r:embed="rId3"/>
          <a:srcRect l="7020" t="9828" r="1502" b="9811"/>
          <a:stretch/>
        </p:blipFill>
        <p:spPr>
          <a:xfrm>
            <a:off x="847367" y="1486772"/>
            <a:ext cx="2660505" cy="1315844"/>
          </a:xfrm>
          <a:prstGeom prst="rect">
            <a:avLst/>
          </a:prstGeom>
          <a:ln w="19050">
            <a:solidFill>
              <a:srgbClr val="2050A1"/>
            </a:solidFill>
          </a:ln>
        </p:spPr>
      </p:pic>
      <p:pic>
        <p:nvPicPr>
          <p:cNvPr id="1030" name="Picture 6" descr="Automated transport 'could propel development forward', say World Bank  analysts">
            <a:extLst>
              <a:ext uri="{FF2B5EF4-FFF2-40B4-BE49-F238E27FC236}">
                <a16:creationId xmlns:a16="http://schemas.microsoft.com/office/drawing/2014/main" id="{9CE42E6F-112E-4269-940F-EC581D91885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74993" y="2986139"/>
            <a:ext cx="2665667" cy="1501659"/>
          </a:xfrm>
          <a:prstGeom prst="rect">
            <a:avLst/>
          </a:prstGeom>
          <a:noFill/>
          <a:ln w="19050">
            <a:solidFill>
              <a:srgbClr val="3E4444"/>
            </a:solidFill>
          </a:ln>
          <a:extLst>
            <a:ext uri="{909E8E84-426E-40DD-AFC4-6F175D3DCCD1}">
              <a14:hiddenFill xmlns:a14="http://schemas.microsoft.com/office/drawing/2010/main">
                <a:solidFill>
                  <a:srgbClr val="FFFFFF"/>
                </a:solidFill>
              </a14:hiddenFill>
            </a:ext>
          </a:extLst>
        </p:spPr>
      </p:pic>
      <p:pic>
        <p:nvPicPr>
          <p:cNvPr id="1032" name="Picture 8" descr="Theodore's relation to Samantha as a metaphor of film directing [23:37] |  Download Scientific Diagram">
            <a:extLst>
              <a:ext uri="{FF2B5EF4-FFF2-40B4-BE49-F238E27FC236}">
                <a16:creationId xmlns:a16="http://schemas.microsoft.com/office/drawing/2014/main" id="{23250AAE-BC81-45C2-A3FB-5CCA9EEEF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4" b="6359"/>
          <a:stretch/>
        </p:blipFill>
        <p:spPr bwMode="auto">
          <a:xfrm>
            <a:off x="3973449" y="1371754"/>
            <a:ext cx="1838209" cy="1639073"/>
          </a:xfrm>
          <a:prstGeom prst="rect">
            <a:avLst/>
          </a:prstGeom>
          <a:noFill/>
          <a:ln w="19050">
            <a:solidFill>
              <a:srgbClr val="926F61"/>
            </a:solidFill>
          </a:ln>
          <a:extLst>
            <a:ext uri="{909E8E84-426E-40DD-AFC4-6F175D3DCCD1}">
              <a14:hiddenFill xmlns:a14="http://schemas.microsoft.com/office/drawing/2010/main">
                <a:solidFill>
                  <a:srgbClr val="FFFFFF"/>
                </a:solidFill>
              </a14:hiddenFill>
            </a:ext>
          </a:extLst>
        </p:spPr>
      </p:pic>
      <p:pic>
        <p:nvPicPr>
          <p:cNvPr id="1034" name="Picture 10" descr="Johnny Mnemonic - EricDSnider.com">
            <a:extLst>
              <a:ext uri="{FF2B5EF4-FFF2-40B4-BE49-F238E27FC236}">
                <a16:creationId xmlns:a16="http://schemas.microsoft.com/office/drawing/2014/main" id="{D62D9CB6-DF86-4347-920B-8B719B319B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61" t="2982" r="22561" b="24299"/>
          <a:stretch/>
        </p:blipFill>
        <p:spPr bwMode="auto">
          <a:xfrm>
            <a:off x="4356964" y="3202496"/>
            <a:ext cx="1788982" cy="1285302"/>
          </a:xfrm>
          <a:prstGeom prst="rect">
            <a:avLst/>
          </a:prstGeom>
          <a:noFill/>
          <a:ln w="19050">
            <a:solidFill>
              <a:srgbClr val="C49BFE"/>
            </a:solidFill>
          </a:ln>
          <a:extLst>
            <a:ext uri="{909E8E84-426E-40DD-AFC4-6F175D3DCCD1}">
              <a14:hiddenFill xmlns:a14="http://schemas.microsoft.com/office/drawing/2010/main">
                <a:solidFill>
                  <a:srgbClr val="FFFFFF"/>
                </a:solidFill>
              </a14:hiddenFill>
            </a:ext>
          </a:extLst>
        </p:spPr>
      </p:pic>
      <p:pic>
        <p:nvPicPr>
          <p:cNvPr id="1040" name="Picture 16" descr="2001: A Space Odyssey' Is Still the 'Ultimate Trip' - The New York Times">
            <a:extLst>
              <a:ext uri="{FF2B5EF4-FFF2-40B4-BE49-F238E27FC236}">
                <a16:creationId xmlns:a16="http://schemas.microsoft.com/office/drawing/2014/main" id="{8E0D0EE6-23D5-4891-8BEA-C6B2F4A2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233" y="1533857"/>
            <a:ext cx="1943767" cy="2953941"/>
          </a:xfrm>
          <a:prstGeom prst="rect">
            <a:avLst/>
          </a:prstGeom>
          <a:noFill/>
          <a:ln w="19050">
            <a:solidFill>
              <a:srgbClr val="A93E2D"/>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9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p:cTn id="14" dur="500" fill="hold"/>
                                        <p:tgtEl>
                                          <p:spTgt spid="1030"/>
                                        </p:tgtEl>
                                        <p:attrNameLst>
                                          <p:attrName>ppt_w</p:attrName>
                                        </p:attrNameLst>
                                      </p:cBhvr>
                                      <p:tavLst>
                                        <p:tav tm="0">
                                          <p:val>
                                            <p:fltVal val="0"/>
                                          </p:val>
                                        </p:tav>
                                        <p:tav tm="100000">
                                          <p:val>
                                            <p:strVal val="#ppt_w"/>
                                          </p:val>
                                        </p:tav>
                                      </p:tavLst>
                                    </p:anim>
                                    <p:anim calcmode="lin" valueType="num">
                                      <p:cBhvr>
                                        <p:cTn id="15" dur="500" fill="hold"/>
                                        <p:tgtEl>
                                          <p:spTgt spid="1030"/>
                                        </p:tgtEl>
                                        <p:attrNameLst>
                                          <p:attrName>ppt_h</p:attrName>
                                        </p:attrNameLst>
                                      </p:cBhvr>
                                      <p:tavLst>
                                        <p:tav tm="0">
                                          <p:val>
                                            <p:fltVal val="0"/>
                                          </p:val>
                                        </p:tav>
                                        <p:tav tm="100000">
                                          <p:val>
                                            <p:strVal val="#ppt_h"/>
                                          </p:val>
                                        </p:tav>
                                      </p:tavLst>
                                    </p:anim>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 calcmode="lin" valueType="num">
                                      <p:cBhvr>
                                        <p:cTn id="21" dur="500" fill="hold"/>
                                        <p:tgtEl>
                                          <p:spTgt spid="1032"/>
                                        </p:tgtEl>
                                        <p:attrNameLst>
                                          <p:attrName>ppt_w</p:attrName>
                                        </p:attrNameLst>
                                      </p:cBhvr>
                                      <p:tavLst>
                                        <p:tav tm="0">
                                          <p:val>
                                            <p:fltVal val="0"/>
                                          </p:val>
                                        </p:tav>
                                        <p:tav tm="100000">
                                          <p:val>
                                            <p:strVal val="#ppt_w"/>
                                          </p:val>
                                        </p:tav>
                                      </p:tavLst>
                                    </p:anim>
                                    <p:anim calcmode="lin" valueType="num">
                                      <p:cBhvr>
                                        <p:cTn id="22" dur="500" fill="hold"/>
                                        <p:tgtEl>
                                          <p:spTgt spid="1032"/>
                                        </p:tgtEl>
                                        <p:attrNameLst>
                                          <p:attrName>ppt_h</p:attrName>
                                        </p:attrNameLst>
                                      </p:cBhvr>
                                      <p:tavLst>
                                        <p:tav tm="0">
                                          <p:val>
                                            <p:fltVal val="0"/>
                                          </p:val>
                                        </p:tav>
                                        <p:tav tm="100000">
                                          <p:val>
                                            <p:strVal val="#ppt_h"/>
                                          </p:val>
                                        </p:tav>
                                      </p:tavLst>
                                    </p:anim>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 calcmode="lin" valueType="num">
                                      <p:cBhvr>
                                        <p:cTn id="28" dur="500" fill="hold"/>
                                        <p:tgtEl>
                                          <p:spTgt spid="1034"/>
                                        </p:tgtEl>
                                        <p:attrNameLst>
                                          <p:attrName>ppt_w</p:attrName>
                                        </p:attrNameLst>
                                      </p:cBhvr>
                                      <p:tavLst>
                                        <p:tav tm="0">
                                          <p:val>
                                            <p:fltVal val="0"/>
                                          </p:val>
                                        </p:tav>
                                        <p:tav tm="100000">
                                          <p:val>
                                            <p:strVal val="#ppt_w"/>
                                          </p:val>
                                        </p:tav>
                                      </p:tavLst>
                                    </p:anim>
                                    <p:anim calcmode="lin" valueType="num">
                                      <p:cBhvr>
                                        <p:cTn id="29" dur="500" fill="hold"/>
                                        <p:tgtEl>
                                          <p:spTgt spid="1034"/>
                                        </p:tgtEl>
                                        <p:attrNameLst>
                                          <p:attrName>ppt_h</p:attrName>
                                        </p:attrNameLst>
                                      </p:cBhvr>
                                      <p:tavLst>
                                        <p:tav tm="0">
                                          <p:val>
                                            <p:fltVal val="0"/>
                                          </p:val>
                                        </p:tav>
                                        <p:tav tm="100000">
                                          <p:val>
                                            <p:strVal val="#ppt_h"/>
                                          </p:val>
                                        </p:tav>
                                      </p:tavLst>
                                    </p:anim>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anim calcmode="lin" valueType="num">
                                      <p:cBhvr>
                                        <p:cTn id="35" dur="500" fill="hold"/>
                                        <p:tgtEl>
                                          <p:spTgt spid="1040"/>
                                        </p:tgtEl>
                                        <p:attrNameLst>
                                          <p:attrName>ppt_w</p:attrName>
                                        </p:attrNameLst>
                                      </p:cBhvr>
                                      <p:tavLst>
                                        <p:tav tm="0">
                                          <p:val>
                                            <p:fltVal val="0"/>
                                          </p:val>
                                        </p:tav>
                                        <p:tav tm="100000">
                                          <p:val>
                                            <p:strVal val="#ppt_w"/>
                                          </p:val>
                                        </p:tav>
                                      </p:tavLst>
                                    </p:anim>
                                    <p:anim calcmode="lin" valueType="num">
                                      <p:cBhvr>
                                        <p:cTn id="36" dur="500" fill="hold"/>
                                        <p:tgtEl>
                                          <p:spTgt spid="1040"/>
                                        </p:tgtEl>
                                        <p:attrNameLst>
                                          <p:attrName>ppt_h</p:attrName>
                                        </p:attrNameLst>
                                      </p:cBhvr>
                                      <p:tavLst>
                                        <p:tav tm="0">
                                          <p:val>
                                            <p:fltVal val="0"/>
                                          </p:val>
                                        </p:tav>
                                        <p:tav tm="100000">
                                          <p:val>
                                            <p:strVal val="#ppt_h"/>
                                          </p:val>
                                        </p:tav>
                                      </p:tavLst>
                                    </p:anim>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Non-Reality Reality</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VR, AR, metaverse</a:t>
            </a:r>
          </a:p>
        </p:txBody>
      </p:sp>
    </p:spTree>
    <p:extLst>
      <p:ext uri="{BB962C8B-B14F-4D97-AF65-F5344CB8AC3E}">
        <p14:creationId xmlns:p14="http://schemas.microsoft.com/office/powerpoint/2010/main" val="211162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3D Printing</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Medical applications</a:t>
            </a:r>
          </a:p>
          <a:p>
            <a:r>
              <a:rPr lang="en-US" sz="2400" dirty="0">
                <a:solidFill>
                  <a:schemeClr val="tx1"/>
                </a:solidFill>
                <a:latin typeface="Miriam Libre" panose="00000500000000000000" pitchFamily="2" charset="-79"/>
                <a:cs typeface="Miriam Libre" panose="00000500000000000000" pitchFamily="2" charset="-79"/>
              </a:rPr>
              <a:t>Food, clothing, cars, houses</a:t>
            </a:r>
          </a:p>
          <a:p>
            <a:r>
              <a:rPr lang="en-US" sz="2400" dirty="0">
                <a:solidFill>
                  <a:schemeClr val="tx1"/>
                </a:solidFill>
                <a:latin typeface="Miriam Libre" panose="00000500000000000000" pitchFamily="2" charset="-79"/>
                <a:cs typeface="Miriam Libre" panose="00000500000000000000" pitchFamily="2" charset="-79"/>
              </a:rPr>
              <a:t>GUNS?!!</a:t>
            </a:r>
          </a:p>
          <a:p>
            <a:endParaRPr lang="en-US" sz="2400"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27260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Internet of Things (IoT)</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Smart home</a:t>
            </a:r>
          </a:p>
          <a:p>
            <a:r>
              <a:rPr lang="en-US" sz="2400" dirty="0">
                <a:solidFill>
                  <a:schemeClr val="tx1"/>
                </a:solidFill>
                <a:latin typeface="Miriam Libre" panose="00000500000000000000" pitchFamily="2" charset="-79"/>
                <a:cs typeface="Miriam Libre" panose="00000500000000000000" pitchFamily="2" charset="-79"/>
              </a:rPr>
              <a:t>Security concerns</a:t>
            </a:r>
          </a:p>
          <a:p>
            <a:r>
              <a:rPr lang="en-US" sz="2400" dirty="0">
                <a:solidFill>
                  <a:schemeClr val="tx1"/>
                </a:solidFill>
                <a:latin typeface="Miriam Libre" panose="00000500000000000000" pitchFamily="2" charset="-79"/>
                <a:cs typeface="Miriam Libre" panose="00000500000000000000" pitchFamily="2" charset="-79"/>
              </a:rPr>
              <a:t>Potential for… death</a:t>
            </a:r>
          </a:p>
        </p:txBody>
      </p:sp>
    </p:spTree>
    <p:extLst>
      <p:ext uri="{BB962C8B-B14F-4D97-AF65-F5344CB8AC3E}">
        <p14:creationId xmlns:p14="http://schemas.microsoft.com/office/powerpoint/2010/main" val="52458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Brain-Computer Interface</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This is already happening</a:t>
            </a:r>
          </a:p>
        </p:txBody>
      </p:sp>
    </p:spTree>
    <p:extLst>
      <p:ext uri="{BB962C8B-B14F-4D97-AF65-F5344CB8AC3E}">
        <p14:creationId xmlns:p14="http://schemas.microsoft.com/office/powerpoint/2010/main" val="255463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6000" b="0" dirty="0"/>
              <a:t>Computers in the </a:t>
            </a:r>
            <a:r>
              <a:rPr lang="en-US" sz="6000" dirty="0">
                <a:solidFill>
                  <a:schemeClr val="tx2">
                    <a:lumMod val="75000"/>
                  </a:schemeClr>
                </a:solidFill>
              </a:rPr>
              <a:t>Future</a:t>
            </a: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a:xfrm>
            <a:off x="561975" y="3907725"/>
            <a:ext cx="4438649" cy="451500"/>
          </a:xfrm>
        </p:spPr>
        <p:txBody>
          <a:bodyPr/>
          <a:lstStyle/>
          <a:p>
            <a:r>
              <a:rPr lang="en-US" dirty="0"/>
              <a:t>How will computers impact us tomorrow?</a:t>
            </a: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753323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Types of Future Technologies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Emerging</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Hm</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Hm</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Hm</a:t>
            </a:r>
          </a:p>
        </p:txBody>
      </p:sp>
      <p:sp>
        <p:nvSpPr>
          <p:cNvPr id="8" name="Rectangle 7">
            <a:extLst>
              <a:ext uri="{FF2B5EF4-FFF2-40B4-BE49-F238E27FC236}">
                <a16:creationId xmlns:a16="http://schemas.microsoft.com/office/drawing/2014/main" id="{881723A2-51E2-4CF7-BA29-EE840723970F}"/>
              </a:ext>
            </a:extLst>
          </p:cNvPr>
          <p:cNvSpPr/>
          <p:nvPr/>
        </p:nvSpPr>
        <p:spPr>
          <a:xfrm>
            <a:off x="697117" y="3168713"/>
            <a:ext cx="3494637"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$50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400 kilograms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2.9 </a:t>
            </a:r>
            <a:r>
              <a:rPr lang="en-US" sz="1600" dirty="0" err="1">
                <a:latin typeface="Miriam Libre" panose="00000500000000000000" pitchFamily="2" charset="-79"/>
                <a:cs typeface="Miriam Libre" panose="00000500000000000000" pitchFamily="2" charset="-79"/>
              </a:rPr>
              <a:t>gpa</a:t>
            </a: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240 films watched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91.9 seconds</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793578"/>
            <a:ext cx="4572000"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Hypothetical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Hm</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Hm</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Hm</a:t>
            </a: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grade level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hair color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gender</a:t>
            </a:r>
          </a:p>
          <a:p>
            <a:pPr algn="ctr"/>
            <a:r>
              <a:rPr lang="en-US" sz="1600" dirty="0">
                <a:latin typeface="Miriam Libre" panose="00000500000000000000" pitchFamily="2" charset="-79"/>
                <a:cs typeface="Miriam Libre" panose="00000500000000000000" pitchFamily="2" charset="-79"/>
              </a:rPr>
              <a:t>city name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material type</a:t>
            </a:r>
          </a:p>
        </p:txBody>
      </p:sp>
    </p:spTree>
    <p:extLst>
      <p:ext uri="{BB962C8B-B14F-4D97-AF65-F5344CB8AC3E}">
        <p14:creationId xmlns:p14="http://schemas.microsoft.com/office/powerpoint/2010/main" val="52218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750" fill="hold"/>
                                        <p:tgtEl>
                                          <p:spTgt spid="8"/>
                                        </p:tgtEl>
                                        <p:attrNameLst>
                                          <p:attrName>ppt_w</p:attrName>
                                        </p:attrNameLst>
                                      </p:cBhvr>
                                      <p:tavLst>
                                        <p:tav tm="0">
                                          <p:val>
                                            <p:fltVal val="0"/>
                                          </p:val>
                                        </p:tav>
                                        <p:tav tm="100000">
                                          <p:val>
                                            <p:strVal val="#ppt_w"/>
                                          </p:val>
                                        </p:tav>
                                      </p:tavLst>
                                    </p:anim>
                                    <p:anim calcmode="lin" valueType="num">
                                      <p:cBhvr>
                                        <p:cTn id="28" dur="750" fill="hold"/>
                                        <p:tgtEl>
                                          <p:spTgt spid="8"/>
                                        </p:tgtEl>
                                        <p:attrNameLst>
                                          <p:attrName>ppt_h</p:attrName>
                                        </p:attrNameLst>
                                      </p:cBhvr>
                                      <p:tavLst>
                                        <p:tav tm="0">
                                          <p:val>
                                            <p:fltVal val="0"/>
                                          </p:val>
                                        </p:tav>
                                        <p:tav tm="100000">
                                          <p:val>
                                            <p:strVal val="#ppt_h"/>
                                          </p:val>
                                        </p:tav>
                                      </p:tavLst>
                                    </p:anim>
                                    <p:anim calcmode="lin" valueType="num">
                                      <p:cBhvr>
                                        <p:cTn id="29" dur="750" fill="hold"/>
                                        <p:tgtEl>
                                          <p:spTgt spid="8"/>
                                        </p:tgtEl>
                                        <p:attrNameLst>
                                          <p:attrName>style.rotation</p:attrName>
                                        </p:attrNameLst>
                                      </p:cBhvr>
                                      <p:tavLst>
                                        <p:tav tm="0">
                                          <p:val>
                                            <p:fltVal val="90"/>
                                          </p:val>
                                        </p:tav>
                                        <p:tav tm="100000">
                                          <p:val>
                                            <p:fltVal val="0"/>
                                          </p:val>
                                        </p:tav>
                                      </p:tavLst>
                                    </p:anim>
                                    <p:animEffect transition="in" filter="fade">
                                      <p:cBhvr>
                                        <p:cTn id="30" dur="7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wipe(up)">
                                      <p:cBhvr>
                                        <p:cTn id="40" dur="500"/>
                                        <p:tgtEl>
                                          <p:spTgt spid="1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animEffect transition="in" filter="wipe(up)">
                                      <p:cBhvr>
                                        <p:cTn id="45" dur="500"/>
                                        <p:tgtEl>
                                          <p:spTgt spid="12">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
                                            <p:txEl>
                                              <p:pRg st="3" end="3"/>
                                            </p:txEl>
                                          </p:spTgt>
                                        </p:tgtEl>
                                        <p:attrNameLst>
                                          <p:attrName>style.visibility</p:attrName>
                                        </p:attrNameLst>
                                      </p:cBhvr>
                                      <p:to>
                                        <p:strVal val="visible"/>
                                      </p:to>
                                    </p:set>
                                    <p:animEffect transition="in" filter="wipe(up)">
                                      <p:cBhvr>
                                        <p:cTn id="50" dur="500"/>
                                        <p:tgtEl>
                                          <p:spTgt spid="1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750" fill="hold"/>
                                        <p:tgtEl>
                                          <p:spTgt spid="13"/>
                                        </p:tgtEl>
                                        <p:attrNameLst>
                                          <p:attrName>ppt_w</p:attrName>
                                        </p:attrNameLst>
                                      </p:cBhvr>
                                      <p:tavLst>
                                        <p:tav tm="0">
                                          <p:val>
                                            <p:fltVal val="0"/>
                                          </p:val>
                                        </p:tav>
                                        <p:tav tm="100000">
                                          <p:val>
                                            <p:strVal val="#ppt_w"/>
                                          </p:val>
                                        </p:tav>
                                      </p:tavLst>
                                    </p:anim>
                                    <p:anim calcmode="lin" valueType="num">
                                      <p:cBhvr>
                                        <p:cTn id="56" dur="750" fill="hold"/>
                                        <p:tgtEl>
                                          <p:spTgt spid="13"/>
                                        </p:tgtEl>
                                        <p:attrNameLst>
                                          <p:attrName>ppt_h</p:attrName>
                                        </p:attrNameLst>
                                      </p:cBhvr>
                                      <p:tavLst>
                                        <p:tav tm="0">
                                          <p:val>
                                            <p:fltVal val="0"/>
                                          </p:val>
                                        </p:tav>
                                        <p:tav tm="100000">
                                          <p:val>
                                            <p:strVal val="#ppt_h"/>
                                          </p:val>
                                        </p:tav>
                                      </p:tavLst>
                                    </p:anim>
                                    <p:anim calcmode="lin" valueType="num">
                                      <p:cBhvr>
                                        <p:cTn id="57" dur="750" fill="hold"/>
                                        <p:tgtEl>
                                          <p:spTgt spid="13"/>
                                        </p:tgtEl>
                                        <p:attrNameLst>
                                          <p:attrName>style.rotation</p:attrName>
                                        </p:attrNameLst>
                                      </p:cBhvr>
                                      <p:tavLst>
                                        <p:tav tm="0">
                                          <p:val>
                                            <p:fltVal val="90"/>
                                          </p:val>
                                        </p:tav>
                                        <p:tav tm="100000">
                                          <p:val>
                                            <p:fltVal val="0"/>
                                          </p:val>
                                        </p:tav>
                                      </p:tavLst>
                                    </p:anim>
                                    <p:animEffect transition="in" filter="fade">
                                      <p:cBhvr>
                                        <p:cTn id="5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The Future of A.I.</a:t>
            </a:r>
          </a:p>
        </p:txBody>
      </p:sp>
      <p:sp>
        <p:nvSpPr>
          <p:cNvPr id="5" name="TextBox 4">
            <a:extLst>
              <a:ext uri="{FF2B5EF4-FFF2-40B4-BE49-F238E27FC236}">
                <a16:creationId xmlns:a16="http://schemas.microsoft.com/office/drawing/2014/main" id="{CDEE6256-629A-412F-A03C-9771ECF7972A}"/>
              </a:ext>
            </a:extLst>
          </p:cNvPr>
          <p:cNvSpPr txBox="1"/>
          <p:nvPr/>
        </p:nvSpPr>
        <p:spPr>
          <a:xfrm>
            <a:off x="645459" y="1431578"/>
            <a:ext cx="5460066" cy="2492990"/>
          </a:xfrm>
          <a:prstGeom prst="rect">
            <a:avLst/>
          </a:prstGeom>
          <a:noFill/>
        </p:spPr>
        <p:txBody>
          <a:bodyPr wrap="square" rtlCol="0">
            <a:spAutoFit/>
          </a:bodyPr>
          <a:lstStyle/>
          <a:p>
            <a:pPr marL="342900" marR="0" lvl="0" indent="-342900">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Miriam Libre" panose="00000500000000000000" pitchFamily="2" charset="-79"/>
                <a:ea typeface="Arial" panose="020B0604020202020204" pitchFamily="34" charset="0"/>
                <a:cs typeface="Times New Roman" panose="02020603050405020304" pitchFamily="18" charset="0"/>
              </a:rPr>
              <a:t>Government by algorithm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800" dirty="0">
                <a:solidFill>
                  <a:srgbClr val="000000"/>
                </a:solidFill>
                <a:effectLst/>
                <a:latin typeface="Miriam Libre" panose="00000500000000000000" pitchFamily="2" charset="-79"/>
                <a:ea typeface="Arial" panose="020B0604020202020204" pitchFamily="34" charset="0"/>
                <a:cs typeface="Times New Roman" panose="02020603050405020304" pitchFamily="18" charset="0"/>
              </a:rPr>
              <a:t>A.I. political candidate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800" dirty="0">
                <a:solidFill>
                  <a:srgbClr val="000000"/>
                </a:solidFill>
                <a:effectLst/>
                <a:latin typeface="Miriam Libre" panose="00000500000000000000" pitchFamily="2" charset="-79"/>
                <a:ea typeface="Arial" panose="020B0604020202020204" pitchFamily="34" charset="0"/>
                <a:cs typeface="Times New Roman" panose="02020603050405020304" pitchFamily="18" charset="0"/>
              </a:rPr>
              <a:t>“Split Up” software</a:t>
            </a:r>
          </a:p>
          <a:p>
            <a:pPr marL="742950" marR="0" lvl="1" indent="-285750">
              <a:spcBef>
                <a:spcPts val="0"/>
              </a:spcBef>
              <a:spcAft>
                <a:spcPts val="0"/>
              </a:spcAft>
              <a:buFont typeface="Arial" panose="020B0604020202020204" pitchFamily="34" charset="0"/>
              <a:buChar char="•"/>
              <a:tabLst>
                <a:tab pos="914400" algn="l"/>
              </a:tabLs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Miriam Libre" panose="00000500000000000000" pitchFamily="2" charset="-79"/>
                <a:ea typeface="Arial" panose="020B0604020202020204" pitchFamily="34" charset="0"/>
                <a:cs typeface="Times New Roman" panose="02020603050405020304" pitchFamily="18" charset="0"/>
              </a:rPr>
              <a:t>Technological Unemployment</a:t>
            </a:r>
          </a:p>
          <a:p>
            <a:pPr marL="342900" marR="0" lvl="0" indent="-342900">
              <a:spcBef>
                <a:spcPts val="0"/>
              </a:spcBef>
              <a:spcAft>
                <a:spcPts val="0"/>
              </a:spcAft>
              <a:buFont typeface="Arial" panose="020B0604020202020204" pitchFamily="34" charset="0"/>
              <a:buChar char="•"/>
              <a:tabLst>
                <a:tab pos="457200" algn="l"/>
              </a:tabLst>
            </a:pPr>
            <a:r>
              <a:rPr lang="en-US" sz="1800" dirty="0">
                <a:latin typeface="Miriam Libre" panose="00000500000000000000" pitchFamily="2" charset="-79"/>
                <a:ea typeface="Arial" panose="020B0604020202020204" pitchFamily="34" charset="0"/>
                <a:cs typeface="Times New Roman" panose="02020603050405020304" pitchFamily="18" charset="0"/>
              </a:rPr>
              <a:t>Paperclip maximizer</a:t>
            </a:r>
            <a:endParaRPr lang="en-US" sz="1800" dirty="0">
              <a:solidFill>
                <a:srgbClr val="000000"/>
              </a:solidFill>
              <a:effectLst/>
              <a:latin typeface="Miriam Libre" panose="00000500000000000000" pitchFamily="2" charset="-79"/>
              <a:ea typeface="Arial" panose="020B060402020202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Miriam Libre" panose="00000500000000000000" pitchFamily="2" charset="-79"/>
                <a:ea typeface="Arial" panose="020B0604020202020204" pitchFamily="34" charset="0"/>
                <a:cs typeface="Times New Roman" panose="02020603050405020304" pitchFamily="18" charset="0"/>
              </a:rPr>
              <a:t>Superintelligence</a:t>
            </a:r>
          </a:p>
          <a:p>
            <a:pPr marL="342900" marR="0" lvl="0" indent="-342900">
              <a:spcBef>
                <a:spcPts val="0"/>
              </a:spcBef>
              <a:spcAft>
                <a:spcPts val="0"/>
              </a:spcAft>
              <a:buFont typeface="Arial" panose="020B0604020202020204" pitchFamily="34" charset="0"/>
              <a:buChar char="•"/>
              <a:tabLst>
                <a:tab pos="457200" algn="l"/>
              </a:tabLst>
            </a:pPr>
            <a:r>
              <a:rPr lang="en-US" sz="1800" dirty="0">
                <a:latin typeface="Miriam Libre" panose="00000500000000000000" pitchFamily="2" charset="-79"/>
                <a:ea typeface="Arial" panose="020B0604020202020204" pitchFamily="34" charset="0"/>
                <a:cs typeface="Times New Roman" panose="02020603050405020304" pitchFamily="18" charset="0"/>
              </a:rPr>
              <a:t>Singularity</a:t>
            </a:r>
            <a:endParaRPr lang="en-US" sz="1800" dirty="0">
              <a:solidFill>
                <a:srgbClr val="000000"/>
              </a:solidFill>
              <a:effectLst/>
              <a:latin typeface="Miriam Libre" panose="00000500000000000000" pitchFamily="2" charset="-79"/>
              <a:ea typeface="Arial" panose="020B0604020202020204" pitchFamily="34" charset="0"/>
              <a:cs typeface="Times New Roman" panose="02020603050405020304" pitchFamily="18" charset="0"/>
            </a:endParaRPr>
          </a:p>
          <a:p>
            <a:pPr marL="342900" marR="0" lvl="0" indent="-342900">
              <a:spcBef>
                <a:spcPts val="0"/>
              </a:spcBef>
              <a:spcAft>
                <a:spcPts val="0"/>
              </a:spcAft>
              <a:buFont typeface="Arial" panose="020B0604020202020204" pitchFamily="34" charset="0"/>
              <a:buChar char="•"/>
              <a:tabLst>
                <a:tab pos="457200" algn="l"/>
              </a:tabLst>
            </a:pPr>
            <a:r>
              <a:rPr lang="en-US" sz="1800" dirty="0">
                <a:latin typeface="Miriam Libre" panose="00000500000000000000" pitchFamily="2" charset="-79"/>
                <a:ea typeface="Times New Roman" panose="02020603050405020304" pitchFamily="18" charset="0"/>
                <a:cs typeface="Times New Roman" panose="02020603050405020304" pitchFamily="18" charset="0"/>
              </a:rPr>
              <a:t>Movies generated by A.I. (</a:t>
            </a:r>
            <a:r>
              <a:rPr lang="en-US" sz="1800" dirty="0" err="1">
                <a:latin typeface="Miriam Libre" panose="00000500000000000000" pitchFamily="2" charset="-79"/>
                <a:ea typeface="Times New Roman" panose="02020603050405020304" pitchFamily="18" charset="0"/>
                <a:cs typeface="Times New Roman" panose="02020603050405020304" pitchFamily="18" charset="0"/>
              </a:rPr>
              <a:t>deepfakes</a:t>
            </a:r>
            <a:r>
              <a:rPr lang="en-US" sz="1800" dirty="0">
                <a:latin typeface="Miriam Libre" panose="00000500000000000000" pitchFamily="2" charset="-79"/>
                <a:ea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165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The Future of Non-Reality</a:t>
            </a:r>
          </a:p>
        </p:txBody>
      </p:sp>
      <p:sp>
        <p:nvSpPr>
          <p:cNvPr id="5" name="TextBox 4">
            <a:extLst>
              <a:ext uri="{FF2B5EF4-FFF2-40B4-BE49-F238E27FC236}">
                <a16:creationId xmlns:a16="http://schemas.microsoft.com/office/drawing/2014/main" id="{CDEE6256-629A-412F-A03C-9771ECF7972A}"/>
              </a:ext>
            </a:extLst>
          </p:cNvPr>
          <p:cNvSpPr txBox="1"/>
          <p:nvPr/>
        </p:nvSpPr>
        <p:spPr>
          <a:xfrm>
            <a:off x="645459" y="1431578"/>
            <a:ext cx="5460066" cy="923330"/>
          </a:xfrm>
          <a:prstGeom prst="rect">
            <a:avLst/>
          </a:prstGeom>
          <a:noFill/>
        </p:spPr>
        <p:txBody>
          <a:bodyPr wrap="square" rtlCol="0">
            <a:spAutoFit/>
          </a:bodyPr>
          <a:lstStyle/>
          <a:p>
            <a:r>
              <a:rPr lang="en-US" sz="1800" dirty="0">
                <a:solidFill>
                  <a:schemeClr val="tx1"/>
                </a:solidFill>
                <a:latin typeface="Miriam Libre" panose="00000500000000000000" pitchFamily="2" charset="-79"/>
                <a:cs typeface="Miriam Libre" panose="00000500000000000000" pitchFamily="2" charset="-79"/>
              </a:rPr>
              <a:t>What if we are living in a simulation</a:t>
            </a:r>
          </a:p>
          <a:p>
            <a:r>
              <a:rPr lang="en-US" sz="1800" dirty="0">
                <a:solidFill>
                  <a:schemeClr val="tx1"/>
                </a:solidFill>
                <a:latin typeface="Miriam Libre" panose="00000500000000000000" pitchFamily="2" charset="-79"/>
                <a:cs typeface="Miriam Libre" panose="00000500000000000000" pitchFamily="2" charset="-79"/>
              </a:rPr>
              <a:t>Allegory of the Cave</a:t>
            </a:r>
          </a:p>
          <a:p>
            <a:r>
              <a:rPr lang="en-US" sz="1800" dirty="0">
                <a:solidFill>
                  <a:schemeClr val="tx1"/>
                </a:solidFill>
                <a:latin typeface="Miriam Libre" panose="00000500000000000000" pitchFamily="2" charset="-79"/>
                <a:cs typeface="Miriam Libre" panose="00000500000000000000" pitchFamily="2" charset="-79"/>
              </a:rPr>
              <a:t>Hyperreality</a:t>
            </a:r>
          </a:p>
        </p:txBody>
      </p:sp>
    </p:spTree>
    <p:extLst>
      <p:ext uri="{BB962C8B-B14F-4D97-AF65-F5344CB8AC3E}">
        <p14:creationId xmlns:p14="http://schemas.microsoft.com/office/powerpoint/2010/main" val="1075041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Quantum Computing</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DEVS</a:t>
            </a:r>
          </a:p>
          <a:p>
            <a:r>
              <a:rPr lang="en-US" sz="2400" dirty="0">
                <a:solidFill>
                  <a:schemeClr val="tx1"/>
                </a:solidFill>
                <a:latin typeface="Miriam Libre" panose="00000500000000000000" pitchFamily="2" charset="-79"/>
                <a:cs typeface="Miriam Libre" panose="00000500000000000000" pitchFamily="2" charset="-79"/>
              </a:rPr>
              <a:t>Faster computing</a:t>
            </a:r>
          </a:p>
          <a:p>
            <a:r>
              <a:rPr lang="en-US" sz="2400" dirty="0">
                <a:solidFill>
                  <a:schemeClr val="tx1"/>
                </a:solidFill>
                <a:latin typeface="Miriam Libre" panose="00000500000000000000" pitchFamily="2" charset="-79"/>
                <a:cs typeface="Miriam Libre" panose="00000500000000000000" pitchFamily="2" charset="-79"/>
              </a:rPr>
              <a:t>Other things</a:t>
            </a:r>
          </a:p>
        </p:txBody>
      </p:sp>
    </p:spTree>
    <p:extLst>
      <p:ext uri="{BB962C8B-B14F-4D97-AF65-F5344CB8AC3E}">
        <p14:creationId xmlns:p14="http://schemas.microsoft.com/office/powerpoint/2010/main" val="267831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More Topics – Hypothetical</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6"/>
            <a:ext cx="7804876"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Whole-Brain Emulation</a:t>
            </a:r>
          </a:p>
          <a:p>
            <a:r>
              <a:rPr lang="en-US" sz="2400" dirty="0">
                <a:solidFill>
                  <a:schemeClr val="tx1"/>
                </a:solidFill>
                <a:latin typeface="Miriam Libre" panose="00000500000000000000" pitchFamily="2" charset="-79"/>
                <a:cs typeface="Miriam Libre" panose="00000500000000000000" pitchFamily="2" charset="-79"/>
              </a:rPr>
              <a:t>	Mind-Uploading</a:t>
            </a:r>
          </a:p>
          <a:p>
            <a:r>
              <a:rPr lang="en-US" sz="2400" dirty="0">
                <a:solidFill>
                  <a:schemeClr val="tx1"/>
                </a:solidFill>
                <a:latin typeface="Miriam Libre" panose="00000500000000000000" pitchFamily="2" charset="-79"/>
                <a:cs typeface="Miriam Libre" panose="00000500000000000000" pitchFamily="2" charset="-79"/>
              </a:rPr>
              <a:t>	Digital Immortality</a:t>
            </a:r>
          </a:p>
          <a:p>
            <a:r>
              <a:rPr lang="en-US" sz="2400" dirty="0">
                <a:solidFill>
                  <a:schemeClr val="tx1"/>
                </a:solidFill>
                <a:latin typeface="Miriam Libre" panose="00000500000000000000" pitchFamily="2" charset="-79"/>
                <a:cs typeface="Miriam Libre" panose="00000500000000000000" pitchFamily="2" charset="-79"/>
              </a:rPr>
              <a:t>Santa Claus Machine</a:t>
            </a:r>
          </a:p>
          <a:p>
            <a:r>
              <a:rPr lang="en-US" sz="2400" dirty="0" err="1">
                <a:solidFill>
                  <a:schemeClr val="tx1"/>
                </a:solidFill>
                <a:latin typeface="Miriam Libre" panose="00000500000000000000" pitchFamily="2" charset="-79"/>
                <a:cs typeface="Miriam Libre" panose="00000500000000000000" pitchFamily="2" charset="-79"/>
              </a:rPr>
              <a:t>Nanocomputer</a:t>
            </a:r>
            <a:endParaRPr lang="en-US" sz="2400" dirty="0">
              <a:solidFill>
                <a:schemeClr val="tx1"/>
              </a:solidFill>
              <a:latin typeface="Miriam Libre" panose="00000500000000000000" pitchFamily="2" charset="-79"/>
              <a:cs typeface="Miriam Libre" panose="00000500000000000000" pitchFamily="2" charset="-79"/>
            </a:endParaRPr>
          </a:p>
          <a:p>
            <a:r>
              <a:rPr lang="en-US" sz="2400" dirty="0">
                <a:solidFill>
                  <a:schemeClr val="tx1"/>
                </a:solidFill>
                <a:latin typeface="Miriam Libre" panose="00000500000000000000" pitchFamily="2" charset="-79"/>
                <a:cs typeface="Miriam Libre" panose="00000500000000000000" pitchFamily="2" charset="-79"/>
              </a:rPr>
              <a:t>Self-replicating Spacecraft</a:t>
            </a: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557087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Camp Agenda</a:t>
            </a:r>
          </a:p>
        </p:txBody>
      </p:sp>
      <p:grpSp>
        <p:nvGrpSpPr>
          <p:cNvPr id="7" name="Group 6">
            <a:extLst>
              <a:ext uri="{FF2B5EF4-FFF2-40B4-BE49-F238E27FC236}">
                <a16:creationId xmlns:a16="http://schemas.microsoft.com/office/drawing/2014/main" id="{AC43BA95-4198-4C41-BC2A-94E531548C4D}"/>
              </a:ext>
            </a:extLst>
          </p:cNvPr>
          <p:cNvGrpSpPr/>
          <p:nvPr/>
        </p:nvGrpSpPr>
        <p:grpSpPr>
          <a:xfrm>
            <a:off x="645460" y="1382751"/>
            <a:ext cx="2432278" cy="3152078"/>
            <a:chOff x="645460" y="1382751"/>
            <a:chExt cx="2432278" cy="3152078"/>
          </a:xfrm>
        </p:grpSpPr>
        <p:sp>
          <p:nvSpPr>
            <p:cNvPr id="5" name="Rectangle 4">
              <a:extLst>
                <a:ext uri="{FF2B5EF4-FFF2-40B4-BE49-F238E27FC236}">
                  <a16:creationId xmlns:a16="http://schemas.microsoft.com/office/drawing/2014/main" id="{31C0F458-B9F7-435D-95D5-F2B210E8675F}"/>
                </a:ext>
              </a:extLst>
            </p:cNvPr>
            <p:cNvSpPr/>
            <p:nvPr/>
          </p:nvSpPr>
          <p:spPr>
            <a:xfrm>
              <a:off x="645460" y="1382751"/>
              <a:ext cx="2432278" cy="315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Past</a:t>
              </a:r>
              <a:endParaRPr lang="en-US" u="sng" dirty="0">
                <a:solidFill>
                  <a:schemeClr val="tx1"/>
                </a:solidFill>
                <a:latin typeface="Miriam Libre" panose="00000500000000000000" pitchFamily="2" charset="-79"/>
                <a:cs typeface="Miriam Libre" panose="00000500000000000000" pitchFamily="2" charset="-79"/>
              </a:endParaRPr>
            </a:p>
            <a:p>
              <a:pPr algn="ctr"/>
              <a:r>
                <a:rPr lang="en-US" i="1" dirty="0">
                  <a:solidFill>
                    <a:schemeClr val="tx1"/>
                  </a:solidFill>
                  <a:latin typeface="Miriam Libre" panose="00000500000000000000" pitchFamily="2" charset="-79"/>
                  <a:cs typeface="Miriam Libre" panose="00000500000000000000" pitchFamily="2" charset="-79"/>
                </a:rPr>
                <a:t>How did we get here?</a:t>
              </a:r>
            </a:p>
            <a:p>
              <a:pPr marL="285750" indent="-285750">
                <a:buFont typeface="Arial" panose="020B0604020202020204" pitchFamily="34" charset="0"/>
                <a:buChar char="•"/>
              </a:pP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have computers and other technologies had an impact on society throughout history?</a:t>
              </a:r>
            </a:p>
          </p:txBody>
        </p:sp>
        <p:pic>
          <p:nvPicPr>
            <p:cNvPr id="2050" name="Picture 2" descr="A brief history of IT in the banking industry - BNP Paribas">
              <a:extLst>
                <a:ext uri="{FF2B5EF4-FFF2-40B4-BE49-F238E27FC236}">
                  <a16:creationId xmlns:a16="http://schemas.microsoft.com/office/drawing/2014/main" id="{83B040C6-E931-4447-BD15-36CFB3323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06" y="3123888"/>
              <a:ext cx="2304585" cy="1315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9500776-CFF4-4555-810B-045A9EA1621E}"/>
              </a:ext>
            </a:extLst>
          </p:cNvPr>
          <p:cNvGrpSpPr/>
          <p:nvPr/>
        </p:nvGrpSpPr>
        <p:grpSpPr>
          <a:xfrm>
            <a:off x="3266652" y="1382751"/>
            <a:ext cx="2506618" cy="3152078"/>
            <a:chOff x="3266652" y="1382751"/>
            <a:chExt cx="2506618" cy="3152078"/>
          </a:xfrm>
        </p:grpSpPr>
        <p:sp>
          <p:nvSpPr>
            <p:cNvPr id="10" name="Rectangle 9">
              <a:extLst>
                <a:ext uri="{FF2B5EF4-FFF2-40B4-BE49-F238E27FC236}">
                  <a16:creationId xmlns:a16="http://schemas.microsoft.com/office/drawing/2014/main" id="{F7B8375A-52B5-41DB-90AF-9F39A07C0319}"/>
                </a:ext>
              </a:extLst>
            </p:cNvPr>
            <p:cNvSpPr/>
            <p:nvPr/>
          </p:nvSpPr>
          <p:spPr>
            <a:xfrm>
              <a:off x="3266652" y="1382751"/>
              <a:ext cx="2506618" cy="3152078"/>
            </a:xfrm>
            <a:prstGeom prst="rect">
              <a:avLst/>
            </a:prstGeom>
            <a:solidFill>
              <a:srgbClr val="A7E8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u="sng" dirty="0">
                <a:solidFill>
                  <a:schemeClr val="tx1"/>
                </a:solidFill>
                <a:latin typeface="Miriam Libre" panose="00000500000000000000" pitchFamily="2" charset="-79"/>
                <a:cs typeface="Miriam Libre" panose="00000500000000000000" pitchFamily="2" charset="-79"/>
              </a:endParaRPr>
            </a:p>
            <a:p>
              <a:pPr algn="ctr"/>
              <a:r>
                <a:rPr lang="en-US" sz="2400" u="sng" dirty="0">
                  <a:solidFill>
                    <a:schemeClr val="tx1"/>
                  </a:solidFill>
                  <a:latin typeface="Miriam Libre" panose="00000500000000000000" pitchFamily="2" charset="-79"/>
                  <a:cs typeface="Miriam Libre" panose="00000500000000000000" pitchFamily="2" charset="-79"/>
                </a:rPr>
                <a:t>Present</a:t>
              </a:r>
            </a:p>
            <a:p>
              <a:pPr algn="ctr"/>
              <a:r>
                <a:rPr lang="en-US" i="1" dirty="0">
                  <a:solidFill>
                    <a:schemeClr val="tx1"/>
                  </a:solidFill>
                  <a:latin typeface="Miriam Libre" panose="00000500000000000000" pitchFamily="2" charset="-79"/>
                  <a:cs typeface="Miriam Libre" panose="00000500000000000000" pitchFamily="2" charset="-79"/>
                </a:rPr>
                <a:t>Where are we exactly?</a:t>
              </a:r>
            </a:p>
            <a:p>
              <a:pPr algn="ct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computer technologies are currently having an impact on society?</a:t>
              </a:r>
            </a:p>
          </p:txBody>
        </p:sp>
        <p:pic>
          <p:nvPicPr>
            <p:cNvPr id="2054" name="Picture 6" descr="Review: Living with Samsung's Family Hub smart fridge">
              <a:extLst>
                <a:ext uri="{FF2B5EF4-FFF2-40B4-BE49-F238E27FC236}">
                  <a16:creationId xmlns:a16="http://schemas.microsoft.com/office/drawing/2014/main" id="{B5CAA1DC-351A-4DA6-93EC-E2DA83AE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339" y="1503723"/>
              <a:ext cx="2193243" cy="12355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AutoShape 8" descr="Blade Runner: Special Photographic Effects - The American Society of  Cinematographers">
            <a:extLst>
              <a:ext uri="{FF2B5EF4-FFF2-40B4-BE49-F238E27FC236}">
                <a16:creationId xmlns:a16="http://schemas.microsoft.com/office/drawing/2014/main" id="{651B7896-F4D1-4656-A989-94B160D8CAC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FA2AC69F-A2A7-4B6E-A110-73098AD6342A}"/>
              </a:ext>
            </a:extLst>
          </p:cNvPr>
          <p:cNvGrpSpPr/>
          <p:nvPr/>
        </p:nvGrpSpPr>
        <p:grpSpPr>
          <a:xfrm>
            <a:off x="5991922" y="1382751"/>
            <a:ext cx="2506618" cy="3152078"/>
            <a:chOff x="5991922" y="1382751"/>
            <a:chExt cx="2506618" cy="3152078"/>
          </a:xfrm>
        </p:grpSpPr>
        <p:sp>
          <p:nvSpPr>
            <p:cNvPr id="11" name="Rectangle 10">
              <a:extLst>
                <a:ext uri="{FF2B5EF4-FFF2-40B4-BE49-F238E27FC236}">
                  <a16:creationId xmlns:a16="http://schemas.microsoft.com/office/drawing/2014/main" id="{61DD9AAE-0B24-4685-AB0F-393E5B7BCEF3}"/>
                </a:ext>
              </a:extLst>
            </p:cNvPr>
            <p:cNvSpPr/>
            <p:nvPr/>
          </p:nvSpPr>
          <p:spPr>
            <a:xfrm>
              <a:off x="5991922" y="1382751"/>
              <a:ext cx="2506618" cy="3152078"/>
            </a:xfrm>
            <a:prstGeom prst="rect">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Future</a:t>
              </a:r>
            </a:p>
            <a:p>
              <a:pPr algn="ctr"/>
              <a:r>
                <a:rPr lang="en-US" i="1" dirty="0">
                  <a:solidFill>
                    <a:schemeClr val="tx1"/>
                  </a:solidFill>
                  <a:latin typeface="Miriam Libre" panose="00000500000000000000" pitchFamily="2" charset="-79"/>
                  <a:cs typeface="Miriam Libre" panose="00000500000000000000" pitchFamily="2" charset="-79"/>
                </a:rPr>
                <a:t>Where are we going?</a:t>
              </a:r>
            </a:p>
            <a:p>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will emerging technologies enter the mainstream?</a:t>
              </a: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hypothetical technologies could become a reality?</a:t>
              </a:r>
            </a:p>
          </p:txBody>
        </p:sp>
        <p:pic>
          <p:nvPicPr>
            <p:cNvPr id="13" name="Picture 12">
              <a:extLst>
                <a:ext uri="{FF2B5EF4-FFF2-40B4-BE49-F238E27FC236}">
                  <a16:creationId xmlns:a16="http://schemas.microsoft.com/office/drawing/2014/main" id="{0BB164E7-38E8-4565-9662-CE3931636104}"/>
                </a:ext>
              </a:extLst>
            </p:cNvPr>
            <p:cNvPicPr>
              <a:picLocks noChangeAspect="1"/>
            </p:cNvPicPr>
            <p:nvPr/>
          </p:nvPicPr>
          <p:blipFill>
            <a:blip r:embed="rId5"/>
            <a:stretch>
              <a:fillRect/>
            </a:stretch>
          </p:blipFill>
          <p:spPr>
            <a:xfrm>
              <a:off x="6219319" y="3731941"/>
              <a:ext cx="2040231" cy="706997"/>
            </a:xfrm>
            <a:prstGeom prst="rect">
              <a:avLst/>
            </a:prstGeom>
          </p:spPr>
        </p:pic>
      </p:grpSp>
    </p:spTree>
    <p:extLst>
      <p:ext uri="{BB962C8B-B14F-4D97-AF65-F5344CB8AC3E}">
        <p14:creationId xmlns:p14="http://schemas.microsoft.com/office/powerpoint/2010/main" val="2448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Past</a:t>
            </a:r>
            <a:endParaRPr lang="en-US" b="1" u="sng" dirty="0">
              <a:solidFill>
                <a:schemeClr val="tx1"/>
              </a:solidFill>
              <a:latin typeface="Miriam Libre" panose="00000500000000000000" pitchFamily="2" charset="-79"/>
              <a:cs typeface="Miriam Libre" panose="00000500000000000000" pitchFamily="2" charset="-79"/>
            </a:endParaRPr>
          </a:p>
          <a:p>
            <a:pPr algn="ctr"/>
            <a:r>
              <a:rPr lang="en-US" sz="1600" dirty="0">
                <a:solidFill>
                  <a:schemeClr val="tx1"/>
                </a:solidFill>
                <a:latin typeface="Miriam Libre" panose="00000500000000000000" pitchFamily="2" charset="-79"/>
                <a:cs typeface="Miriam Libre" panose="00000500000000000000" pitchFamily="2" charset="-79"/>
              </a:rPr>
              <a:t>Primitive computers, A.I., the internet, and other digital technology has impacted our culture, economy, and society</a:t>
            </a: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Present</a:t>
            </a:r>
          </a:p>
          <a:p>
            <a:pPr algn="ctr"/>
            <a:r>
              <a:rPr lang="en-US" sz="1600" dirty="0">
                <a:solidFill>
                  <a:schemeClr val="tx1"/>
                </a:solidFill>
                <a:latin typeface="Miriam Libre" panose="00000500000000000000" pitchFamily="2" charset="-79"/>
                <a:cs typeface="Miriam Libre" panose="00000500000000000000" pitchFamily="2" charset="-79"/>
              </a:rPr>
              <a:t>Current computer technologies like smart phones, A.I., blockchain, VR, and more continue to impact society</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Future</a:t>
            </a:r>
          </a:p>
          <a:p>
            <a:pPr algn="ctr"/>
            <a:r>
              <a:rPr lang="en-US" sz="1600" dirty="0">
                <a:solidFill>
                  <a:schemeClr val="tx1"/>
                </a:solidFill>
                <a:latin typeface="Miriam Libre" panose="00000500000000000000" pitchFamily="2" charset="-79"/>
                <a:cs typeface="Miriam Libre" panose="00000500000000000000" pitchFamily="2" charset="-79"/>
              </a:rPr>
              <a:t>Emerging technologies </a:t>
            </a:r>
            <a:r>
              <a:rPr lang="en-US" sz="1600" i="1" dirty="0">
                <a:solidFill>
                  <a:schemeClr val="tx1"/>
                </a:solidFill>
                <a:latin typeface="Miriam Libre" panose="00000500000000000000" pitchFamily="2" charset="-79"/>
                <a:cs typeface="Miriam Libre" panose="00000500000000000000" pitchFamily="2" charset="-79"/>
              </a:rPr>
              <a:t>and</a:t>
            </a:r>
            <a:r>
              <a:rPr lang="en-US" sz="1600" dirty="0">
                <a:solidFill>
                  <a:schemeClr val="tx1"/>
                </a:solidFill>
                <a:latin typeface="Miriam Libre" panose="00000500000000000000" pitchFamily="2" charset="-79"/>
                <a:cs typeface="Miriam Libre" panose="00000500000000000000" pitchFamily="2" charset="-79"/>
              </a:rPr>
              <a:t> hypothetical technologies will have an impact on society as they evolve</a:t>
            </a: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Your Impact</a:t>
            </a:r>
          </a:p>
          <a:p>
            <a:pPr algn="ctr"/>
            <a:r>
              <a:rPr lang="en-US" sz="1600" dirty="0">
                <a:latin typeface="Miriam Libre" panose="00000500000000000000" pitchFamily="2" charset="-79"/>
                <a:cs typeface="Miriam Libre" panose="00000500000000000000" pitchFamily="2" charset="-79"/>
              </a:rPr>
              <a:t>As a member of Gen Z (aka a </a:t>
            </a:r>
            <a:r>
              <a:rPr lang="en-US" dirty="0">
                <a:latin typeface="Copperplate Gothic Bold" panose="020E0705020206020404" pitchFamily="34" charset="0"/>
                <a:cs typeface="Miriam Libre" panose="00000500000000000000" pitchFamily="2" charset="-79"/>
              </a:rPr>
              <a:t>Zoomer</a:t>
            </a:r>
            <a:r>
              <a:rPr lang="en-US" sz="1600" dirty="0">
                <a:latin typeface="Miriam Libre" panose="00000500000000000000" pitchFamily="2" charset="-79"/>
                <a:cs typeface="Miriam Libre" panose="00000500000000000000" pitchFamily="2" charset="-79"/>
              </a:rPr>
              <a:t>), </a:t>
            </a:r>
            <a:r>
              <a:rPr lang="en-US" sz="1600" i="1" dirty="0">
                <a:latin typeface="Miriam Libre" panose="00000500000000000000" pitchFamily="2" charset="-79"/>
                <a:cs typeface="Miriam Libre" panose="00000500000000000000" pitchFamily="2" charset="-79"/>
              </a:rPr>
              <a:t>you</a:t>
            </a:r>
            <a:r>
              <a:rPr lang="en-US" sz="1600" dirty="0">
                <a:latin typeface="Miriam Libre" panose="00000500000000000000" pitchFamily="2" charset="-79"/>
                <a:cs typeface="Miriam Libre" panose="00000500000000000000" pitchFamily="2" charset="-79"/>
              </a:rPr>
              <a:t> will have the opportunity to work with new technologies and shape the future of our world</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6000" b="0" dirty="0"/>
              <a:t>Computers in </a:t>
            </a:r>
            <a:r>
              <a:rPr lang="en-US" sz="6000" dirty="0">
                <a:solidFill>
                  <a:schemeClr val="accent1">
                    <a:lumMod val="50000"/>
                  </a:schemeClr>
                </a:solidFill>
              </a:rPr>
              <a:t>History</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a:xfrm>
            <a:off x="587298" y="3907725"/>
            <a:ext cx="4467922" cy="451500"/>
          </a:xfrm>
        </p:spPr>
        <p:txBody>
          <a:bodyPr/>
          <a:lstStyle/>
          <a:p>
            <a:r>
              <a:rPr lang="en-US" dirty="0"/>
              <a:t>How have computers had an impact on us?</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BM launches four new cloud data centres in America">
            <a:extLst>
              <a:ext uri="{FF2B5EF4-FFF2-40B4-BE49-F238E27FC236}">
                <a16:creationId xmlns:a16="http://schemas.microsoft.com/office/drawing/2014/main" id="{890ECC99-DB2F-4F40-9952-5FA7912C8B8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216" t="1277" r="145" b="-18"/>
          <a:stretch/>
        </p:blipFill>
        <p:spPr bwMode="auto">
          <a:xfrm>
            <a:off x="495300" y="1282816"/>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p:txBody>
          <a:bodyPr/>
          <a:lstStyle/>
          <a:p>
            <a:r>
              <a:rPr lang="en-US" dirty="0"/>
              <a:t>Early Days of Computers</a:t>
            </a:r>
          </a:p>
        </p:txBody>
      </p:sp>
      <p:pic>
        <p:nvPicPr>
          <p:cNvPr id="5" name="Picture 2" descr="IBM launches four new cloud data centres in America">
            <a:extLst>
              <a:ext uri="{FF2B5EF4-FFF2-40B4-BE49-F238E27FC236}">
                <a16:creationId xmlns:a16="http://schemas.microsoft.com/office/drawing/2014/main" id="{F7408941-0DAC-43CD-8C7A-810FB7F64F7E}"/>
              </a:ext>
            </a:extLst>
          </p:cNvPr>
          <p:cNvPicPr>
            <a:picLocks noChangeAspect="1" noChangeArrowheads="1"/>
          </p:cNvPicPr>
          <p:nvPr/>
        </p:nvPicPr>
        <p:blipFill rotWithShape="1">
          <a:blip r:embed="rId4">
            <a:alphaModFix/>
            <a:lum bright="70000" contrast="-70000"/>
            <a:extLst>
              <a:ext uri="{BEBA8EAE-BF5A-486C-A8C5-ECC9F3942E4B}">
                <a14:imgProps xmlns:a14="http://schemas.microsoft.com/office/drawing/2010/main">
                  <a14:imgLayer r:embed="rId5">
                    <a14:imgEffect>
                      <a14:colorTemperature colorTemp="1878"/>
                    </a14:imgEffect>
                    <a14:imgEffect>
                      <a14:saturation sat="0"/>
                    </a14:imgEffect>
                  </a14:imgLayer>
                </a14:imgProps>
              </a:ext>
              <a:ext uri="{28A0092B-C50C-407E-A947-70E740481C1C}">
                <a14:useLocalDpi xmlns:a14="http://schemas.microsoft.com/office/drawing/2010/main" val="0"/>
              </a:ext>
            </a:extLst>
          </a:blip>
          <a:srcRect l="5216" t="1277" r="145" b="-18"/>
          <a:stretch/>
        </p:blipFill>
        <p:spPr bwMode="auto">
          <a:xfrm>
            <a:off x="495300" y="1282817"/>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2ADC5D-6CD8-4838-9245-85149FA349B6}"/>
              </a:ext>
            </a:extLst>
          </p:cNvPr>
          <p:cNvSpPr/>
          <p:nvPr/>
        </p:nvSpPr>
        <p:spPr>
          <a:xfrm>
            <a:off x="571500" y="1352550"/>
            <a:ext cx="8010525" cy="323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Giant, complex </a:t>
            </a:r>
            <a:r>
              <a:rPr lang="en-US" sz="2800" b="1" dirty="0">
                <a:solidFill>
                  <a:schemeClr val="tx1"/>
                </a:solidFill>
                <a:latin typeface="Miriam Libre" panose="00000500000000000000" pitchFamily="2" charset="-79"/>
                <a:cs typeface="Miriam Libre" panose="00000500000000000000" pitchFamily="2" charset="-79"/>
              </a:rPr>
              <a:t>calculators</a:t>
            </a:r>
            <a:r>
              <a:rPr lang="en-US" sz="2800" dirty="0">
                <a:solidFill>
                  <a:schemeClr val="tx1"/>
                </a:solidFill>
                <a:latin typeface="Miriam Libre" panose="00000500000000000000" pitchFamily="2" charset="-79"/>
                <a:cs typeface="Miriam Libre" panose="00000500000000000000" pitchFamily="2" charset="-79"/>
              </a:rPr>
              <a:t> for science</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Various </a:t>
            </a:r>
            <a:r>
              <a:rPr lang="en-US" sz="2800" b="1" dirty="0">
                <a:solidFill>
                  <a:schemeClr val="tx1"/>
                </a:solidFill>
                <a:latin typeface="Miriam Libre" panose="00000500000000000000" pitchFamily="2" charset="-79"/>
                <a:cs typeface="Miriam Libre" panose="00000500000000000000" pitchFamily="2" charset="-79"/>
              </a:rPr>
              <a:t>military</a:t>
            </a:r>
            <a:r>
              <a:rPr lang="en-US" sz="2800" dirty="0">
                <a:solidFill>
                  <a:schemeClr val="tx1"/>
                </a:solidFill>
                <a:latin typeface="Miriam Libre" panose="00000500000000000000" pitchFamily="2" charset="-79"/>
                <a:cs typeface="Miriam Libre" panose="00000500000000000000" pitchFamily="2" charset="-79"/>
              </a:rPr>
              <a:t> and </a:t>
            </a:r>
            <a:r>
              <a:rPr lang="en-US" sz="2800" b="1" dirty="0">
                <a:solidFill>
                  <a:schemeClr val="tx1"/>
                </a:solidFill>
                <a:latin typeface="Miriam Libre" panose="00000500000000000000" pitchFamily="2" charset="-79"/>
                <a:cs typeface="Miriam Libre" panose="00000500000000000000" pitchFamily="2" charset="-79"/>
              </a:rPr>
              <a:t>academic</a:t>
            </a:r>
            <a:r>
              <a:rPr lang="en-US" sz="2800" dirty="0">
                <a:solidFill>
                  <a:schemeClr val="tx1"/>
                </a:solidFill>
                <a:latin typeface="Miriam Libre" panose="00000500000000000000" pitchFamily="2" charset="-79"/>
                <a:cs typeface="Miriam Libre" panose="00000500000000000000" pitchFamily="2" charset="-79"/>
              </a:rPr>
              <a:t> applications – research and codebreaking</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                                           (A.I.) started to take shape in earnest in the 1950s</a:t>
            </a:r>
          </a:p>
        </p:txBody>
      </p:sp>
      <p:sp>
        <p:nvSpPr>
          <p:cNvPr id="9" name="Title 1">
            <a:extLst>
              <a:ext uri="{FF2B5EF4-FFF2-40B4-BE49-F238E27FC236}">
                <a16:creationId xmlns:a16="http://schemas.microsoft.com/office/drawing/2014/main" id="{1B500005-28ED-44FC-835E-23DA2A8F371A}"/>
              </a:ext>
            </a:extLst>
          </p:cNvPr>
          <p:cNvSpPr txBox="1">
            <a:spLocks/>
          </p:cNvSpPr>
          <p:nvPr/>
        </p:nvSpPr>
        <p:spPr>
          <a:xfrm>
            <a:off x="1034384" y="3440383"/>
            <a:ext cx="4213891"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Miriam Libre" panose="00000500000000000000" pitchFamily="2" charset="-79"/>
                <a:cs typeface="Miriam Libre" panose="00000500000000000000" pitchFamily="2" charset="-79"/>
              </a:rPr>
              <a:t>Artificial Intelligence</a:t>
            </a:r>
          </a:p>
        </p:txBody>
      </p:sp>
    </p:spTree>
    <p:extLst>
      <p:ext uri="{BB962C8B-B14F-4D97-AF65-F5344CB8AC3E}">
        <p14:creationId xmlns:p14="http://schemas.microsoft.com/office/powerpoint/2010/main" val="421063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500"/>
                                        <p:tgtEl>
                                          <p:spTgt spid="3">
                                            <p:txEl>
                                              <p:pRg st="2" end="2"/>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ving in Alan Turing's Future | The New Yorker">
            <a:extLst>
              <a:ext uri="{FF2B5EF4-FFF2-40B4-BE49-F238E27FC236}">
                <a16:creationId xmlns:a16="http://schemas.microsoft.com/office/drawing/2014/main" id="{79A7E555-049A-43E6-A729-1B9AB4F25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572791"/>
            <a:ext cx="2128838" cy="28372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7166854-E6B6-4466-A775-29BA7580331A}"/>
              </a:ext>
            </a:extLst>
          </p:cNvPr>
          <p:cNvSpPr/>
          <p:nvPr/>
        </p:nvSpPr>
        <p:spPr>
          <a:xfrm>
            <a:off x="504825" y="4362448"/>
            <a:ext cx="2128838" cy="29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Miriam Libre" panose="00000500000000000000" pitchFamily="2" charset="-79"/>
                <a:cs typeface="Miriam Libre" panose="00000500000000000000" pitchFamily="2" charset="-79"/>
              </a:rPr>
              <a:t>Alan Turing</a:t>
            </a:r>
          </a:p>
          <a:p>
            <a:endParaRPr lang="en-US" sz="2400" dirty="0">
              <a:solidFill>
                <a:schemeClr val="tx1"/>
              </a:solidFill>
              <a:latin typeface="Miriam Libre" panose="00000500000000000000" pitchFamily="2" charset="-79"/>
              <a:cs typeface="Miriam Libre" panose="00000500000000000000" pitchFamily="2" charset="-79"/>
            </a:endParaRPr>
          </a:p>
        </p:txBody>
      </p:sp>
      <p:sp>
        <p:nvSpPr>
          <p:cNvPr id="5" name="Title 1">
            <a:extLst>
              <a:ext uri="{FF2B5EF4-FFF2-40B4-BE49-F238E27FC236}">
                <a16:creationId xmlns:a16="http://schemas.microsoft.com/office/drawing/2014/main" id="{624F0C49-3C34-4001-ACAE-FCDA1991E6CE}"/>
              </a:ext>
            </a:extLst>
          </p:cNvPr>
          <p:cNvSpPr txBox="1">
            <a:spLocks/>
          </p:cNvSpPr>
          <p:nvPr/>
        </p:nvSpPr>
        <p:spPr>
          <a:xfrm>
            <a:off x="5686424" y="445025"/>
            <a:ext cx="25280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in History</a:t>
            </a:r>
          </a:p>
        </p:txBody>
      </p:sp>
      <p:sp>
        <p:nvSpPr>
          <p:cNvPr id="6" name="Rectangle 5">
            <a:extLst>
              <a:ext uri="{FF2B5EF4-FFF2-40B4-BE49-F238E27FC236}">
                <a16:creationId xmlns:a16="http://schemas.microsoft.com/office/drawing/2014/main" id="{67078975-45A1-4121-8D5E-56D7448878D0}"/>
              </a:ext>
            </a:extLst>
          </p:cNvPr>
          <p:cNvSpPr/>
          <p:nvPr/>
        </p:nvSpPr>
        <p:spPr>
          <a:xfrm>
            <a:off x="2633663" y="1572791"/>
            <a:ext cx="2538411" cy="8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u="sng" dirty="0">
                <a:solidFill>
                  <a:schemeClr val="tx1"/>
                </a:solidFill>
                <a:latin typeface="Miriam Libre" panose="00000500000000000000" pitchFamily="2" charset="-79"/>
                <a:cs typeface="Miriam Libre" panose="00000500000000000000" pitchFamily="2" charset="-79"/>
              </a:rPr>
              <a:t>The Turing Test</a:t>
            </a:r>
            <a:r>
              <a:rPr lang="en-US" sz="1600" dirty="0">
                <a:solidFill>
                  <a:schemeClr val="tx1"/>
                </a:solidFill>
                <a:latin typeface="Miriam Libre" panose="00000500000000000000" pitchFamily="2" charset="-79"/>
                <a:cs typeface="Miriam Libre" panose="00000500000000000000" pitchFamily="2" charset="-79"/>
              </a:rPr>
              <a:t> – can a person tell a computer from a human?</a:t>
            </a:r>
            <a:endParaRPr lang="en-US" sz="1600" u="sng"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6148" name="Picture 4">
            <a:extLst>
              <a:ext uri="{FF2B5EF4-FFF2-40B4-BE49-F238E27FC236}">
                <a16:creationId xmlns:a16="http://schemas.microsoft.com/office/drawing/2014/main" id="{879B603A-6745-472A-8B23-E7C0B0201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399" y="2457450"/>
            <a:ext cx="2166938" cy="1652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C06B44A-C726-4FC0-A79C-3BCCE9A091CF}"/>
              </a:ext>
            </a:extLst>
          </p:cNvPr>
          <p:cNvSpPr/>
          <p:nvPr/>
        </p:nvSpPr>
        <p:spPr>
          <a:xfrm>
            <a:off x="2819399" y="4219575"/>
            <a:ext cx="2166938" cy="333375"/>
          </a:xfrm>
          <a:prstGeom prst="round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latin typeface="Miriam Libre" panose="00000500000000000000" pitchFamily="2" charset="-79"/>
                <a:cs typeface="Miriam Libre" panose="00000500000000000000" pitchFamily="2" charset="-79"/>
              </a:rPr>
              <a:t>Can a machine think?</a:t>
            </a:r>
          </a:p>
        </p:txBody>
      </p:sp>
      <p:sp>
        <p:nvSpPr>
          <p:cNvPr id="9" name="Rectangle: Rounded Corners 8">
            <a:extLst>
              <a:ext uri="{FF2B5EF4-FFF2-40B4-BE49-F238E27FC236}">
                <a16:creationId xmlns:a16="http://schemas.microsoft.com/office/drawing/2014/main" id="{F1CDC817-A225-43EB-8259-8D77C862C91A}"/>
              </a:ext>
            </a:extLst>
          </p:cNvPr>
          <p:cNvSpPr/>
          <p:nvPr/>
        </p:nvSpPr>
        <p:spPr>
          <a:xfrm>
            <a:off x="5642700" y="1703467"/>
            <a:ext cx="2819400" cy="661406"/>
          </a:xfrm>
          <a:prstGeom prst="roundRect">
            <a:avLst/>
          </a:prstGeom>
          <a:solidFill>
            <a:srgbClr val="FFA27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latin typeface="Miriam Libre" panose="00000500000000000000" pitchFamily="2" charset="-79"/>
                <a:cs typeface="Miriam Libre" panose="00000500000000000000" pitchFamily="2" charset="-79"/>
              </a:rPr>
              <a:t>Can a machine actually become conscious?</a:t>
            </a:r>
          </a:p>
        </p:txBody>
      </p:sp>
      <p:sp>
        <p:nvSpPr>
          <p:cNvPr id="10" name="Rectangle: Rounded Corners 9">
            <a:extLst>
              <a:ext uri="{FF2B5EF4-FFF2-40B4-BE49-F238E27FC236}">
                <a16:creationId xmlns:a16="http://schemas.microsoft.com/office/drawing/2014/main" id="{66DBBBB9-2432-4990-9C70-874E030C1002}"/>
              </a:ext>
            </a:extLst>
          </p:cNvPr>
          <p:cNvSpPr/>
          <p:nvPr/>
        </p:nvSpPr>
        <p:spPr>
          <a:xfrm>
            <a:off x="5642700" y="3748668"/>
            <a:ext cx="2819400" cy="661406"/>
          </a:xfrm>
          <a:prstGeom prst="roundRect">
            <a:avLst/>
          </a:prstGeom>
          <a:solidFill>
            <a:schemeClr val="tx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Is the human mind a physical thing?</a:t>
            </a:r>
          </a:p>
        </p:txBody>
      </p:sp>
      <p:sp>
        <p:nvSpPr>
          <p:cNvPr id="11" name="Rectangle: Rounded Corners 10">
            <a:extLst>
              <a:ext uri="{FF2B5EF4-FFF2-40B4-BE49-F238E27FC236}">
                <a16:creationId xmlns:a16="http://schemas.microsoft.com/office/drawing/2014/main" id="{9A8FFD6E-19CF-4881-8E27-F2939FECF08F}"/>
              </a:ext>
            </a:extLst>
          </p:cNvPr>
          <p:cNvSpPr/>
          <p:nvPr/>
        </p:nvSpPr>
        <p:spPr>
          <a:xfrm>
            <a:off x="5642700" y="2710387"/>
            <a:ext cx="2819400" cy="661406"/>
          </a:xfrm>
          <a:prstGeom prst="roundRect">
            <a:avLst/>
          </a:prstGeom>
          <a:solidFill>
            <a:schemeClr val="accent3">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Will an A.I. ever be as intelligent as a human?</a:t>
            </a:r>
          </a:p>
        </p:txBody>
      </p:sp>
      <p:sp>
        <p:nvSpPr>
          <p:cNvPr id="12" name="Title 1">
            <a:extLst>
              <a:ext uri="{FF2B5EF4-FFF2-40B4-BE49-F238E27FC236}">
                <a16:creationId xmlns:a16="http://schemas.microsoft.com/office/drawing/2014/main" id="{969D60CC-5622-4A43-A52F-DBE33DEF0B0F}"/>
              </a:ext>
            </a:extLst>
          </p:cNvPr>
          <p:cNvSpPr txBox="1">
            <a:spLocks/>
          </p:cNvSpPr>
          <p:nvPr/>
        </p:nvSpPr>
        <p:spPr>
          <a:xfrm>
            <a:off x="831517" y="443493"/>
            <a:ext cx="5073982"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Artificial Intelligence</a:t>
            </a:r>
          </a:p>
        </p:txBody>
      </p:sp>
    </p:spTree>
    <p:extLst>
      <p:ext uri="{BB962C8B-B14F-4D97-AF65-F5344CB8AC3E}">
        <p14:creationId xmlns:p14="http://schemas.microsoft.com/office/powerpoint/2010/main" val="220539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6148"/>
                                        </p:tgtEl>
                                        <p:attrNameLst>
                                          <p:attrName>style.visibility</p:attrName>
                                        </p:attrNameLst>
                                      </p:cBhvr>
                                      <p:to>
                                        <p:strVal val="visible"/>
                                      </p:to>
                                    </p:set>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2"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p:txBody>
          <a:bodyPr/>
          <a:lstStyle/>
          <a:p>
            <a:r>
              <a:rPr lang="en-US" dirty="0"/>
              <a:t>Practical Applications</a:t>
            </a:r>
          </a:p>
        </p:txBody>
      </p:sp>
      <p:sp>
        <p:nvSpPr>
          <p:cNvPr id="3" name="Rectangle 2">
            <a:extLst>
              <a:ext uri="{FF2B5EF4-FFF2-40B4-BE49-F238E27FC236}">
                <a16:creationId xmlns:a16="http://schemas.microsoft.com/office/drawing/2014/main" id="{382ADC5D-6CD8-4838-9245-85149FA349B6}"/>
              </a:ext>
            </a:extLst>
          </p:cNvPr>
          <p:cNvSpPr/>
          <p:nvPr/>
        </p:nvSpPr>
        <p:spPr>
          <a:xfrm>
            <a:off x="495300" y="1419226"/>
            <a:ext cx="5953124" cy="3028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Through the 40s, 50s and 60s, computers evolved into </a:t>
            </a:r>
            <a:r>
              <a:rPr lang="en-US" sz="2400" b="1" dirty="0">
                <a:solidFill>
                  <a:schemeClr val="tx1"/>
                </a:solidFill>
                <a:latin typeface="Miriam Libre" panose="00000500000000000000" pitchFamily="2" charset="-79"/>
                <a:cs typeface="Miriam Libre" panose="00000500000000000000" pitchFamily="2" charset="-79"/>
              </a:rPr>
              <a:t>general-purpose</a:t>
            </a:r>
            <a:r>
              <a:rPr lang="en-US" sz="2400" dirty="0">
                <a:solidFill>
                  <a:schemeClr val="tx1"/>
                </a:solidFill>
                <a:latin typeface="Miriam Libre" panose="00000500000000000000" pitchFamily="2" charset="-79"/>
                <a:cs typeface="Miriam Libre" panose="00000500000000000000" pitchFamily="2" charset="-79"/>
              </a:rPr>
              <a:t> machines that became commercially available</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They were used in </a:t>
            </a:r>
            <a:r>
              <a:rPr lang="en-US" sz="2400" b="1" dirty="0">
                <a:solidFill>
                  <a:schemeClr val="tx1"/>
                </a:solidFill>
                <a:latin typeface="Miriam Libre" panose="00000500000000000000" pitchFamily="2" charset="-79"/>
                <a:cs typeface="Miriam Libre" panose="00000500000000000000" pitchFamily="2" charset="-79"/>
              </a:rPr>
              <a:t>business</a:t>
            </a:r>
            <a:r>
              <a:rPr lang="en-US" sz="2400" dirty="0">
                <a:solidFill>
                  <a:schemeClr val="tx1"/>
                </a:solidFill>
                <a:latin typeface="Miriam Libre" panose="00000500000000000000" pitchFamily="2" charset="-79"/>
                <a:cs typeface="Miriam Libre" panose="00000500000000000000" pitchFamily="2" charset="-79"/>
              </a:rPr>
              <a:t> to automate tasks, manage data, and produce reports.</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p:txBody>
      </p:sp>
      <p:sp>
        <p:nvSpPr>
          <p:cNvPr id="7" name="Rectangle 6">
            <a:extLst>
              <a:ext uri="{FF2B5EF4-FFF2-40B4-BE49-F238E27FC236}">
                <a16:creationId xmlns:a16="http://schemas.microsoft.com/office/drawing/2014/main" id="{30AE12AA-1F57-4FF6-9A10-9B3640AA974B}"/>
              </a:ext>
            </a:extLst>
          </p:cNvPr>
          <p:cNvSpPr/>
          <p:nvPr/>
        </p:nvSpPr>
        <p:spPr>
          <a:xfrm>
            <a:off x="6448425" y="1700213"/>
            <a:ext cx="2061299" cy="259465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000" b="1" dirty="0">
                <a:solidFill>
                  <a:schemeClr val="bg2">
                    <a:lumMod val="75000"/>
                  </a:schemeClr>
                </a:solidFill>
                <a:latin typeface="Miriam Libre" panose="00000500000000000000" pitchFamily="2" charset="-79"/>
                <a:cs typeface="Miriam Libre" panose="00000500000000000000" pitchFamily="2" charset="-79"/>
              </a:rPr>
              <a:t>"There is no reason anyone would want a computer in their home.“</a:t>
            </a:r>
          </a:p>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1800" dirty="0">
                <a:solidFill>
                  <a:schemeClr val="tx1"/>
                </a:solidFill>
                <a:latin typeface="Miriam Libre" panose="00000500000000000000" pitchFamily="2" charset="-79"/>
                <a:cs typeface="Miriam Libre" panose="00000500000000000000" pitchFamily="2" charset="-79"/>
              </a:rPr>
              <a:t>Ken Olson</a:t>
            </a:r>
          </a:p>
        </p:txBody>
      </p:sp>
      <p:sp>
        <p:nvSpPr>
          <p:cNvPr id="8" name="TextBox 7">
            <a:extLst>
              <a:ext uri="{FF2B5EF4-FFF2-40B4-BE49-F238E27FC236}">
                <a16:creationId xmlns:a16="http://schemas.microsoft.com/office/drawing/2014/main" id="{79F06B48-EA76-4070-838C-279FAFBE142A}"/>
              </a:ext>
            </a:extLst>
          </p:cNvPr>
          <p:cNvSpPr txBox="1"/>
          <p:nvPr/>
        </p:nvSpPr>
        <p:spPr>
          <a:xfrm>
            <a:off x="6448426" y="3833203"/>
            <a:ext cx="2061298" cy="461665"/>
          </a:xfrm>
          <a:prstGeom prst="rect">
            <a:avLst/>
          </a:prstGeom>
          <a:noFill/>
        </p:spPr>
        <p:txBody>
          <a:bodyPr wrap="square">
            <a:spAutoFit/>
          </a:bodyPr>
          <a:lstStyle/>
          <a:p>
            <a:pPr algn="ctr"/>
            <a:r>
              <a:rPr lang="en-US" sz="2400" dirty="0">
                <a:latin typeface="Miriam Libre" panose="00000500000000000000" pitchFamily="2" charset="-79"/>
                <a:cs typeface="Miriam Libre" panose="00000500000000000000" pitchFamily="2" charset="-79"/>
              </a:rPr>
              <a:t>1977</a:t>
            </a:r>
            <a:endParaRPr lang="en-US" sz="11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94285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tal share: 30 years of personal computer market share figures | Ars  Technica">
            <a:extLst>
              <a:ext uri="{FF2B5EF4-FFF2-40B4-BE49-F238E27FC236}">
                <a16:creationId xmlns:a16="http://schemas.microsoft.com/office/drawing/2014/main" id="{A05A1BB2-7F18-48C5-BC57-AB554E588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58194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1758224" y="425975"/>
            <a:ext cx="6138001" cy="572700"/>
          </a:xfrm>
        </p:spPr>
        <p:txBody>
          <a:bodyPr/>
          <a:lstStyle/>
          <a:p>
            <a:r>
              <a:rPr lang="en-US" dirty="0"/>
              <a:t>– The Personal Computer</a:t>
            </a:r>
          </a:p>
        </p:txBody>
      </p:sp>
      <p:sp>
        <p:nvSpPr>
          <p:cNvPr id="4" name="Rectangle 3">
            <a:extLst>
              <a:ext uri="{FF2B5EF4-FFF2-40B4-BE49-F238E27FC236}">
                <a16:creationId xmlns:a16="http://schemas.microsoft.com/office/drawing/2014/main" id="{9A3E78DD-AC0B-4BEE-8ADF-305ABB8AE30A}"/>
              </a:ext>
            </a:extLst>
          </p:cNvPr>
          <p:cNvSpPr/>
          <p:nvPr/>
        </p:nvSpPr>
        <p:spPr>
          <a:xfrm>
            <a:off x="4638675" y="1430336"/>
            <a:ext cx="3810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Original “PC” Functions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Primitive video games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Word processing</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Spreadsheets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Data access/storage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Education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Graphics and Animations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Music composition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General programming</a:t>
            </a:r>
          </a:p>
          <a:p>
            <a:pPr marL="342900" indent="-342900">
              <a:buFont typeface="Arial" panose="020B0604020202020204" pitchFamily="34" charset="0"/>
              <a:buChar char="•"/>
            </a:pPr>
            <a:endParaRPr lang="en-US" sz="2400" u="sng" dirty="0">
              <a:solidFill>
                <a:schemeClr val="tx1"/>
              </a:solidFill>
              <a:latin typeface="Miriam Libre" panose="00000500000000000000" pitchFamily="2" charset="-79"/>
              <a:cs typeface="Miriam Libre" panose="00000500000000000000" pitchFamily="2" charset="-79"/>
            </a:endParaRPr>
          </a:p>
        </p:txBody>
      </p:sp>
      <p:sp>
        <p:nvSpPr>
          <p:cNvPr id="5" name="TextBox 4">
            <a:extLst>
              <a:ext uri="{FF2B5EF4-FFF2-40B4-BE49-F238E27FC236}">
                <a16:creationId xmlns:a16="http://schemas.microsoft.com/office/drawing/2014/main" id="{6BB5670E-FC88-49F3-89A3-F360B0462209}"/>
              </a:ext>
            </a:extLst>
          </p:cNvPr>
          <p:cNvSpPr txBox="1"/>
          <p:nvPr/>
        </p:nvSpPr>
        <p:spPr>
          <a:xfrm>
            <a:off x="600075" y="475455"/>
            <a:ext cx="1484174" cy="523220"/>
          </a:xfrm>
          <a:prstGeom prst="rect">
            <a:avLst/>
          </a:prstGeom>
          <a:noFill/>
        </p:spPr>
        <p:txBody>
          <a:bodyPr wrap="square">
            <a:spAutoFit/>
          </a:bodyPr>
          <a:lstStyle/>
          <a:p>
            <a:r>
              <a:rPr lang="en-US" sz="2800" dirty="0">
                <a:latin typeface="Krona One" panose="020B0604020202020204" charset="0"/>
              </a:rPr>
              <a:t>1977</a:t>
            </a:r>
            <a:endParaRPr lang="en-US" dirty="0">
              <a:latin typeface="Krona One" panose="020B0604020202020204" charset="0"/>
            </a:endParaRPr>
          </a:p>
        </p:txBody>
      </p:sp>
      <p:sp>
        <p:nvSpPr>
          <p:cNvPr id="7" name="Oval 6">
            <a:extLst>
              <a:ext uri="{FF2B5EF4-FFF2-40B4-BE49-F238E27FC236}">
                <a16:creationId xmlns:a16="http://schemas.microsoft.com/office/drawing/2014/main" id="{66B5A5FC-98B9-4855-8244-DD77F09B190E}"/>
              </a:ext>
            </a:extLst>
          </p:cNvPr>
          <p:cNvSpPr/>
          <p:nvPr/>
        </p:nvSpPr>
        <p:spPr>
          <a:xfrm>
            <a:off x="371475" y="1192210"/>
            <a:ext cx="1803102" cy="169386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Miriam Libre" panose="00000500000000000000" pitchFamily="2" charset="-79"/>
                <a:cs typeface="Miriam Libre" panose="00000500000000000000" pitchFamily="2" charset="-79"/>
              </a:rPr>
              <a:t>What’s Changed?</a:t>
            </a:r>
          </a:p>
        </p:txBody>
      </p:sp>
    </p:spTree>
    <p:extLst>
      <p:ext uri="{BB962C8B-B14F-4D97-AF65-F5344CB8AC3E}">
        <p14:creationId xmlns:p14="http://schemas.microsoft.com/office/powerpoint/2010/main" val="25266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up)">
                                      <p:cBhvr>
                                        <p:cTn id="24" dur="500"/>
                                        <p:tgtEl>
                                          <p:spTgt spid="4">
                                            <p:txEl>
                                              <p:pRg st="1" end="1"/>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up)">
                                      <p:cBhvr>
                                        <p:cTn id="28" dur="500"/>
                                        <p:tgtEl>
                                          <p:spTgt spid="4">
                                            <p:txEl>
                                              <p:pRg st="2" end="2"/>
                                            </p:txEl>
                                          </p:spTgt>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up)">
                                      <p:cBhvr>
                                        <p:cTn id="32" dur="500"/>
                                        <p:tgtEl>
                                          <p:spTgt spid="4">
                                            <p:txEl>
                                              <p:pRg st="3" end="3"/>
                                            </p:txEl>
                                          </p:spTgt>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wipe(up)">
                                      <p:cBhvr>
                                        <p:cTn id="36" dur="500"/>
                                        <p:tgtEl>
                                          <p:spTgt spid="4">
                                            <p:txEl>
                                              <p:pRg st="4" end="4"/>
                                            </p:txEl>
                                          </p:spTgt>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wipe(up)">
                                      <p:cBhvr>
                                        <p:cTn id="40" dur="500"/>
                                        <p:tgtEl>
                                          <p:spTgt spid="4">
                                            <p:txEl>
                                              <p:pRg st="5" end="5"/>
                                            </p:txEl>
                                          </p:spTgt>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wipe(up)">
                                      <p:cBhvr>
                                        <p:cTn id="44" dur="500"/>
                                        <p:tgtEl>
                                          <p:spTgt spid="4">
                                            <p:txEl>
                                              <p:pRg st="6" end="6"/>
                                            </p:txEl>
                                          </p:spTgt>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up)">
                                      <p:cBhvr>
                                        <p:cTn id="48" dur="500"/>
                                        <p:tgtEl>
                                          <p:spTgt spid="4">
                                            <p:txEl>
                                              <p:pRg st="7" end="7"/>
                                            </p:txEl>
                                          </p:spTgt>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wipe(up)">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The Internet (World Wide Web)</a:t>
            </a:r>
          </a:p>
        </p:txBody>
      </p:sp>
      <p:pic>
        <p:nvPicPr>
          <p:cNvPr id="3" name="theinternet">
            <a:hlinkClick r:id="" action="ppaction://media"/>
            <a:extLst>
              <a:ext uri="{FF2B5EF4-FFF2-40B4-BE49-F238E27FC236}">
                <a16:creationId xmlns:a16="http://schemas.microsoft.com/office/drawing/2014/main" id="{EA039FF5-FE18-47F7-B6A2-950DD3498C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5" y="1277937"/>
            <a:ext cx="4579601" cy="3411013"/>
          </a:xfrm>
          <a:prstGeom prst="rect">
            <a:avLst/>
          </a:prstGeom>
        </p:spPr>
      </p:pic>
      <p:sp>
        <p:nvSpPr>
          <p:cNvPr id="4" name="Rectangle 3">
            <a:extLst>
              <a:ext uri="{FF2B5EF4-FFF2-40B4-BE49-F238E27FC236}">
                <a16:creationId xmlns:a16="http://schemas.microsoft.com/office/drawing/2014/main" id="{9A3E78DD-AC0B-4BEE-8ADF-305ABB8AE30A}"/>
              </a:ext>
            </a:extLst>
          </p:cNvPr>
          <p:cNvSpPr/>
          <p:nvPr/>
        </p:nvSpPr>
        <p:spPr>
          <a:xfrm>
            <a:off x="5078076" y="1403086"/>
            <a:ext cx="2523087"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Web 1.0</a:t>
            </a:r>
          </a:p>
          <a:p>
            <a:r>
              <a:rPr lang="en-US" sz="1800" i="1" dirty="0">
                <a:solidFill>
                  <a:schemeClr val="tx1"/>
                </a:solidFill>
                <a:latin typeface="Miriam Libre" panose="00000500000000000000" pitchFamily="2" charset="-79"/>
                <a:cs typeface="Miriam Libre" panose="00000500000000000000" pitchFamily="2" charset="-79"/>
              </a:rPr>
              <a:t>read-only, content created by “admins”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u="sng" dirty="0">
                <a:solidFill>
                  <a:schemeClr val="tx1"/>
                </a:solidFill>
                <a:latin typeface="Miriam Libre" panose="00000500000000000000" pitchFamily="2" charset="-79"/>
                <a:cs typeface="Miriam Libre" panose="00000500000000000000" pitchFamily="2" charset="-79"/>
              </a:rPr>
              <a:t>Web 2.0</a:t>
            </a:r>
          </a:p>
          <a:p>
            <a:r>
              <a:rPr lang="en-US" sz="1800" i="1" dirty="0">
                <a:solidFill>
                  <a:schemeClr val="tx1"/>
                </a:solidFill>
                <a:latin typeface="Miriam Libre" panose="00000500000000000000" pitchFamily="2" charset="-79"/>
                <a:cs typeface="Miriam Libre" panose="00000500000000000000" pitchFamily="2" charset="-79"/>
              </a:rPr>
              <a:t>social web, content created by users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u="sng" dirty="0">
                <a:solidFill>
                  <a:schemeClr val="tx1"/>
                </a:solidFill>
                <a:latin typeface="Miriam Libre" panose="00000500000000000000" pitchFamily="2" charset="-79"/>
                <a:cs typeface="Miriam Libre" panose="00000500000000000000" pitchFamily="2" charset="-79"/>
              </a:rPr>
              <a:t>Web 3.0</a:t>
            </a:r>
          </a:p>
          <a:p>
            <a:r>
              <a:rPr lang="en-US" sz="1800" i="1" dirty="0">
                <a:solidFill>
                  <a:schemeClr val="tx1"/>
                </a:solidFill>
                <a:latin typeface="Miriam Libre" panose="00000500000000000000" pitchFamily="2" charset="-79"/>
                <a:cs typeface="Miriam Libre" panose="00000500000000000000" pitchFamily="2" charset="-79"/>
              </a:rPr>
              <a:t>decentralized web</a:t>
            </a:r>
            <a:endParaRPr lang="en-US" sz="1600" i="1" dirty="0">
              <a:solidFill>
                <a:schemeClr val="tx1"/>
              </a:solidFill>
              <a:latin typeface="Miriam Libre" panose="00000500000000000000" pitchFamily="2" charset="-79"/>
              <a:cs typeface="Miriam Libre" panose="00000500000000000000" pitchFamily="2" charset="-79"/>
            </a:endParaRPr>
          </a:p>
        </p:txBody>
      </p:sp>
      <p:pic>
        <p:nvPicPr>
          <p:cNvPr id="7172" name="Picture 4">
            <a:extLst>
              <a:ext uri="{FF2B5EF4-FFF2-40B4-BE49-F238E27FC236}">
                <a16:creationId xmlns:a16="http://schemas.microsoft.com/office/drawing/2014/main" id="{B00F074B-4181-42C8-8964-DF8E07E3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880" y="962232"/>
            <a:ext cx="1074156" cy="10383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0695C6-59E2-4352-B08B-1AAE2AE3A394}"/>
              </a:ext>
            </a:extLst>
          </p:cNvPr>
          <p:cNvPicPr>
            <a:picLocks noChangeAspect="1"/>
          </p:cNvPicPr>
          <p:nvPr/>
        </p:nvPicPr>
        <p:blipFill>
          <a:blip r:embed="rId7"/>
          <a:stretch>
            <a:fillRect/>
          </a:stretch>
        </p:blipFill>
        <p:spPr>
          <a:xfrm>
            <a:off x="7508593" y="3144948"/>
            <a:ext cx="1074157" cy="427514"/>
          </a:xfrm>
          <a:prstGeom prst="rect">
            <a:avLst/>
          </a:prstGeom>
        </p:spPr>
      </p:pic>
      <p:pic>
        <p:nvPicPr>
          <p:cNvPr id="7178" name="Picture 10">
            <a:extLst>
              <a:ext uri="{FF2B5EF4-FFF2-40B4-BE49-F238E27FC236}">
                <a16:creationId xmlns:a16="http://schemas.microsoft.com/office/drawing/2014/main" id="{4821AD0C-B244-4BAB-BD6A-D6221BECFC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0642" y="2584966"/>
            <a:ext cx="533379" cy="53337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itcoin - Open source P2P money">
            <a:extLst>
              <a:ext uri="{FF2B5EF4-FFF2-40B4-BE49-F238E27FC236}">
                <a16:creationId xmlns:a16="http://schemas.microsoft.com/office/drawing/2014/main" id="{D7F28BC8-D5A1-4815-9DC4-6DA47AC366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0919" y="4026579"/>
            <a:ext cx="922581" cy="92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36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animEffect transition="in" filter="fade">
                                      <p:cBhvr>
                                        <p:cTn id="25" dur="500"/>
                                        <p:tgtEl>
                                          <p:spTgt spid="7178"/>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3"/>
                </p:tgtEl>
              </p:cMediaNode>
            </p:video>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16237</TotalTime>
  <Words>2033</Words>
  <Application>Microsoft Office PowerPoint</Application>
  <PresentationFormat>On-screen Show (16:9)</PresentationFormat>
  <Paragraphs>300</Paragraphs>
  <Slides>32</Slides>
  <Notes>30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Copperplate Gothic Bold</vt:lpstr>
      <vt:lpstr>Arial</vt:lpstr>
      <vt:lpstr>Times New Roman</vt:lpstr>
      <vt:lpstr>Miriam Libre</vt:lpstr>
      <vt:lpstr>Krona One</vt:lpstr>
      <vt:lpstr>Blue Grid Interface &amp; Sticky Notes Company Profile by Slidesgo</vt:lpstr>
      <vt:lpstr>Computers &amp; Society</vt:lpstr>
      <vt:lpstr>Science Fiction v. Science Itself</vt:lpstr>
      <vt:lpstr>Camp Agenda</vt:lpstr>
      <vt:lpstr>Computers in History</vt:lpstr>
      <vt:lpstr>Early Days of Computers</vt:lpstr>
      <vt:lpstr>PowerPoint Presentation</vt:lpstr>
      <vt:lpstr>Practical Applications</vt:lpstr>
      <vt:lpstr>– The Personal Computer</vt:lpstr>
      <vt:lpstr>The Internet (World Wide Web)</vt:lpstr>
      <vt:lpstr>PowerPoint Presentation</vt:lpstr>
      <vt:lpstr>Arts &amp; Entertainment</vt:lpstr>
      <vt:lpstr>Ethics</vt:lpstr>
      <vt:lpstr>Moore’s Law</vt:lpstr>
      <vt:lpstr>Computers in the Present</vt:lpstr>
      <vt:lpstr>Computers are Everywhere</vt:lpstr>
      <vt:lpstr>CoViD-19</vt:lpstr>
      <vt:lpstr>Current State of A.I.</vt:lpstr>
      <vt:lpstr>PowerPoint Presentation</vt:lpstr>
      <vt:lpstr>Blockchain</vt:lpstr>
      <vt:lpstr>Non-Reality Reality</vt:lpstr>
      <vt:lpstr>3D Printing</vt:lpstr>
      <vt:lpstr>Internet of Things (IoT)</vt:lpstr>
      <vt:lpstr>Brain-Computer Interface</vt:lpstr>
      <vt:lpstr>Computers in the Future</vt:lpstr>
      <vt:lpstr>PowerPoint Presentation</vt:lpstr>
      <vt:lpstr>The Future of A.I.</vt:lpstr>
      <vt:lpstr>The Future of Non-Reality</vt:lpstr>
      <vt:lpstr>Quantum Computing</vt:lpstr>
      <vt:lpstr>More Topics – Hypothetical</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55</cp:revision>
  <dcterms:modified xsi:type="dcterms:W3CDTF">2022-05-17T13:35:55Z</dcterms:modified>
</cp:coreProperties>
</file>